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19.jpg" ContentType="image/png"/>
  <Override PartName="/ppt/media/image20.jpg" ContentType="image/png"/>
  <Override PartName="/ppt/media/image21.jpg" ContentType="image/png"/>
  <Override PartName="/ppt/media/image22.jpg" ContentType="image/png"/>
  <Override PartName="/ppt/media/image23.jpg" ContentType="image/png"/>
  <Override PartName="/ppt/media/image24.jpg" ContentType="image/png"/>
  <Override PartName="/ppt/media/image25.jpg" ContentType="image/png"/>
  <Override PartName="/ppt/media/image26.jpg" ContentType="image/png"/>
  <Override PartName="/ppt/media/image27.jpg" ContentType="image/png"/>
  <Override PartName="/ppt/media/image28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30" r:id="rId1"/>
  </p:sldMasterIdLst>
  <p:notesMasterIdLst>
    <p:notesMasterId r:id="rId91"/>
  </p:notesMasterIdLst>
  <p:sldIdLst>
    <p:sldId id="352" r:id="rId2"/>
    <p:sldId id="267" r:id="rId3"/>
    <p:sldId id="354" r:id="rId4"/>
    <p:sldId id="280" r:id="rId5"/>
    <p:sldId id="363" r:id="rId6"/>
    <p:sldId id="302" r:id="rId7"/>
    <p:sldId id="364" r:id="rId8"/>
    <p:sldId id="263" r:id="rId9"/>
    <p:sldId id="262" r:id="rId10"/>
    <p:sldId id="264" r:id="rId11"/>
    <p:sldId id="270" r:id="rId12"/>
    <p:sldId id="309" r:id="rId13"/>
    <p:sldId id="274" r:id="rId14"/>
    <p:sldId id="310" r:id="rId15"/>
    <p:sldId id="303" r:id="rId16"/>
    <p:sldId id="298" r:id="rId17"/>
    <p:sldId id="275" r:id="rId18"/>
    <p:sldId id="299" r:id="rId19"/>
    <p:sldId id="300" r:id="rId20"/>
    <p:sldId id="317" r:id="rId21"/>
    <p:sldId id="311" r:id="rId22"/>
    <p:sldId id="297" r:id="rId23"/>
    <p:sldId id="366" r:id="rId24"/>
    <p:sldId id="367" r:id="rId25"/>
    <p:sldId id="386" r:id="rId26"/>
    <p:sldId id="387" r:id="rId27"/>
    <p:sldId id="368" r:id="rId28"/>
    <p:sldId id="385" r:id="rId29"/>
    <p:sldId id="319" r:id="rId30"/>
    <p:sldId id="320" r:id="rId31"/>
    <p:sldId id="392" r:id="rId32"/>
    <p:sldId id="256" r:id="rId33"/>
    <p:sldId id="257" r:id="rId34"/>
    <p:sldId id="258" r:id="rId35"/>
    <p:sldId id="259" r:id="rId36"/>
    <p:sldId id="260" r:id="rId37"/>
    <p:sldId id="343" r:id="rId38"/>
    <p:sldId id="345" r:id="rId39"/>
    <p:sldId id="286" r:id="rId40"/>
    <p:sldId id="288" r:id="rId41"/>
    <p:sldId id="342" r:id="rId42"/>
    <p:sldId id="346" r:id="rId43"/>
    <p:sldId id="347" r:id="rId44"/>
    <p:sldId id="344" r:id="rId45"/>
    <p:sldId id="369" r:id="rId46"/>
    <p:sldId id="373" r:id="rId47"/>
    <p:sldId id="374" r:id="rId48"/>
    <p:sldId id="375" r:id="rId49"/>
    <p:sldId id="376" r:id="rId50"/>
    <p:sldId id="384" r:id="rId51"/>
    <p:sldId id="379" r:id="rId52"/>
    <p:sldId id="380" r:id="rId53"/>
    <p:sldId id="378" r:id="rId54"/>
    <p:sldId id="287" r:id="rId55"/>
    <p:sldId id="313" r:id="rId56"/>
    <p:sldId id="304" r:id="rId57"/>
    <p:sldId id="289" r:id="rId58"/>
    <p:sldId id="290" r:id="rId59"/>
    <p:sldId id="323" r:id="rId60"/>
    <p:sldId id="322" r:id="rId61"/>
    <p:sldId id="292" r:id="rId62"/>
    <p:sldId id="293" r:id="rId63"/>
    <p:sldId id="294" r:id="rId64"/>
    <p:sldId id="291" r:id="rId65"/>
    <p:sldId id="296" r:id="rId66"/>
    <p:sldId id="383" r:id="rId67"/>
    <p:sldId id="382" r:id="rId68"/>
    <p:sldId id="424" r:id="rId69"/>
    <p:sldId id="425" r:id="rId70"/>
    <p:sldId id="426" r:id="rId71"/>
    <p:sldId id="381" r:id="rId72"/>
    <p:sldId id="357" r:id="rId73"/>
    <p:sldId id="358" r:id="rId74"/>
    <p:sldId id="359" r:id="rId75"/>
    <p:sldId id="360" r:id="rId76"/>
    <p:sldId id="407" r:id="rId77"/>
    <p:sldId id="408" r:id="rId78"/>
    <p:sldId id="409" r:id="rId79"/>
    <p:sldId id="410" r:id="rId80"/>
    <p:sldId id="411" r:id="rId81"/>
    <p:sldId id="412" r:id="rId82"/>
    <p:sldId id="413" r:id="rId83"/>
    <p:sldId id="414" r:id="rId84"/>
    <p:sldId id="415" r:id="rId85"/>
    <p:sldId id="416" r:id="rId86"/>
    <p:sldId id="417" r:id="rId87"/>
    <p:sldId id="421" r:id="rId88"/>
    <p:sldId id="422" r:id="rId89"/>
    <p:sldId id="423" r:id="rId90"/>
  </p:sldIdLst>
  <p:sldSz cx="12192000" cy="6858000"/>
  <p:notesSz cx="6858000" cy="9144000"/>
  <p:embeddedFontLst>
    <p:embeddedFont>
      <p:font typeface="Segoe UI" panose="020B0502040204020203" pitchFamily="34" charset="0"/>
      <p:regular r:id="rId92"/>
      <p:bold r:id="rId93"/>
      <p:italic r:id="rId94"/>
      <p:boldItalic r:id="rId95"/>
    </p:embeddedFont>
    <p:embeddedFont>
      <p:font typeface="Calibri" panose="020F0502020204030204" pitchFamily="34" charset="0"/>
      <p:regular r:id="rId96"/>
      <p:bold r:id="rId97"/>
      <p:italic r:id="rId98"/>
      <p:boldItalic r:id="rId99"/>
    </p:embeddedFont>
    <p:embeddedFont>
      <p:font typeface="PragmataPro" panose="02000509030000020004" pitchFamily="49" charset="0"/>
      <p:regular r:id="rId100"/>
      <p:bold r:id="rId101"/>
      <p:italic r:id="rId102"/>
    </p:embeddedFont>
    <p:embeddedFont>
      <p:font typeface="Roboto Condensed" panose="02000000000000000000" pitchFamily="2" charset="0"/>
      <p:regular r:id="rId103"/>
      <p:bold r:id="rId104"/>
      <p:italic r:id="rId105"/>
      <p:boldItalic r:id="rId106"/>
    </p:embeddedFont>
    <p:embeddedFont>
      <p:font typeface="Century Gothic" panose="020B0502020202020204" pitchFamily="34" charset="0"/>
      <p:regular r:id="rId107"/>
      <p:bold r:id="rId108"/>
      <p:italic r:id="rId109"/>
      <p:boldItalic r:id="rId110"/>
    </p:embeddedFont>
    <p:embeddedFont>
      <p:font typeface="Wingdings 3" panose="05040102010807070707" pitchFamily="18" charset="2"/>
      <p:regular r:id="rId111"/>
    </p:embeddedFont>
    <p:embeddedFont>
      <p:font typeface="Segoe UI Semibold" panose="020B0702040204020203" pitchFamily="34" charset="0"/>
      <p:bold r:id="rId112"/>
      <p:boldItalic r:id="rId113"/>
    </p:embeddedFont>
    <p:embeddedFont>
      <p:font typeface="Iosevka" panose="02000509000000000000" pitchFamily="49" charset="0"/>
      <p:regular r:id="rId114"/>
      <p:bold r:id="rId115"/>
      <p:italic r:id="rId116"/>
      <p:boldItalic r:id="rId117"/>
    </p:embeddedFont>
    <p:embeddedFont>
      <p:font typeface="Consolas" panose="020B0609020204030204" pitchFamily="49" charset="0"/>
      <p:regular r:id="rId118"/>
      <p:bold r:id="rId119"/>
      <p:italic r:id="rId120"/>
      <p:boldItalic r:id="rId1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5654"/>
    <a:srgbClr val="04CA7D"/>
    <a:srgbClr val="468BCE"/>
    <a:srgbClr val="FFAA55"/>
    <a:srgbClr val="FFFF64"/>
    <a:srgbClr val="FF4040"/>
    <a:srgbClr val="FF3300"/>
    <a:srgbClr val="92D050"/>
    <a:srgbClr val="E6B729"/>
    <a:srgbClr val="8AD0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37" autoAdjust="0"/>
    <p:restoredTop sz="94714" autoAdjust="0"/>
  </p:normalViewPr>
  <p:slideViewPr>
    <p:cSldViewPr snapToGrid="0">
      <p:cViewPr varScale="1">
        <p:scale>
          <a:sx n="104" d="100"/>
          <a:sy n="104" d="100"/>
        </p:scale>
        <p:origin x="114" y="24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31896"/>
    </p:cViewPr>
  </p:sorterViewPr>
  <p:notesViewPr>
    <p:cSldViewPr snapToGrid="0">
      <p:cViewPr varScale="1">
        <p:scale>
          <a:sx n="91" d="100"/>
          <a:sy n="91" d="100"/>
        </p:scale>
        <p:origin x="375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font" Target="fonts/font26.fntdata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font" Target="fonts/font21.fntdata"/><Relationship Id="rId16" Type="http://schemas.openxmlformats.org/officeDocument/2006/relationships/slide" Target="slides/slide15.xml"/><Relationship Id="rId107" Type="http://schemas.openxmlformats.org/officeDocument/2006/relationships/font" Target="fonts/font16.fntdata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font" Target="fonts/font11.fntdata"/><Relationship Id="rId123" Type="http://schemas.openxmlformats.org/officeDocument/2006/relationships/viewProps" Target="view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font" Target="fonts/font4.fntdata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font" Target="fonts/font22.fntdata"/><Relationship Id="rId118" Type="http://schemas.openxmlformats.org/officeDocument/2006/relationships/font" Target="fonts/font27.fntdata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font" Target="fonts/font12.fntdata"/><Relationship Id="rId108" Type="http://schemas.openxmlformats.org/officeDocument/2006/relationships/font" Target="fonts/font17.fntdata"/><Relationship Id="rId124" Type="http://schemas.openxmlformats.org/officeDocument/2006/relationships/theme" Target="theme/theme1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notesMaster" Target="notesMasters/notesMaster1.xml"/><Relationship Id="rId96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font" Target="fonts/font23.fntdata"/><Relationship Id="rId119" Type="http://schemas.openxmlformats.org/officeDocument/2006/relationships/font" Target="fonts/font28.fntdata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font" Target="fonts/font18.fntdata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font" Target="fonts/font6.fntdata"/><Relationship Id="rId104" Type="http://schemas.openxmlformats.org/officeDocument/2006/relationships/font" Target="fonts/font13.fntdata"/><Relationship Id="rId120" Type="http://schemas.openxmlformats.org/officeDocument/2006/relationships/font" Target="fonts/font29.fntdata"/><Relationship Id="rId125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font" Target="fonts/font1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font" Target="fonts/font19.fntdata"/><Relationship Id="rId115" Type="http://schemas.openxmlformats.org/officeDocument/2006/relationships/font" Target="fonts/font24.fntdata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font" Target="fonts/font9.fntdata"/><Relationship Id="rId105" Type="http://schemas.openxmlformats.org/officeDocument/2006/relationships/font" Target="fonts/font14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font" Target="fonts/font2.fntdata"/><Relationship Id="rId98" Type="http://schemas.openxmlformats.org/officeDocument/2006/relationships/font" Target="fonts/font7.fntdata"/><Relationship Id="rId121" Type="http://schemas.openxmlformats.org/officeDocument/2006/relationships/font" Target="fonts/font30.fntdata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font" Target="fonts/font25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font" Target="fonts/font20.fntdata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font" Target="fonts/font15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font" Target="fonts/font3.fntdata"/><Relationship Id="rId99" Type="http://schemas.openxmlformats.org/officeDocument/2006/relationships/font" Target="fonts/font8.fntdata"/><Relationship Id="rId101" Type="http://schemas.openxmlformats.org/officeDocument/2006/relationships/font" Target="fonts/font10.fntdata"/><Relationship Id="rId12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0CF9F2-EF58-4292-A2E3-BE574B834FB1}" type="datetimeFigureOut">
              <a:rPr lang="en-US" smtClean="0"/>
              <a:t>4/26/2018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0184E5-10BD-4B88-8B8D-7E02F91C7E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419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8062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1D746-AC40-4845-8C13-93817A992986}" type="datetime1">
              <a:rPr lang="en-US" smtClean="0"/>
              <a:t>4/26/2018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78372" y="-160304"/>
            <a:ext cx="838199" cy="767687"/>
          </a:xfrm>
        </p:spPr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852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5AC5F-0917-415E-B5C9-A0907B2CAC71}" type="datetime1">
              <a:rPr lang="en-US" smtClean="0"/>
              <a:t>4/26/2018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5497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E6DB3-8E47-431D-9899-09E8B0223585}" type="datetime1">
              <a:rPr lang="en-US" smtClean="0"/>
              <a:t>4/26/2018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60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EAC62-0DBF-4A8F-9021-40F42B86B6ED}" type="datetime1">
              <a:rPr lang="en-US" smtClean="0"/>
              <a:t>4/26/2018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193214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D264C-F781-4504-A96C-E873162A0479}" type="datetime1">
              <a:rPr lang="en-US" smtClean="0"/>
              <a:t>4/26/2018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5883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FCA47B-7841-4961-BCD7-9247516A6233}" type="datetime1">
              <a:rPr lang="en-US" smtClean="0"/>
              <a:t>4/26/2018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1022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F9F7C-7773-4527-97AD-129296C4F7D4}" type="datetime1">
              <a:rPr lang="en-US" smtClean="0"/>
              <a:t>4/26/2018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3535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326F5-3858-4BC8-BFC9-F9C15DDD8C29}" type="datetime1">
              <a:rPr lang="en-US" smtClean="0"/>
              <a:t>4/26/2018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9356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5054B-181D-4140-8B17-D4763DD99658}" type="datetime1">
              <a:rPr lang="en-US" smtClean="0"/>
              <a:t>4/26/2018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835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8C6B1-6CFA-4C65-9B42-51D886CA3DA4}" type="datetime1">
              <a:rPr lang="en-US" smtClean="0"/>
              <a:t>4/26/2018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714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59D67-39F7-47E4-8CAC-E2236192C818}" type="datetime1">
              <a:rPr lang="en-US" smtClean="0"/>
              <a:t>4/26/2018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580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3828F-C784-4E4B-BDFE-22A887C9F5DD}" type="datetime1">
              <a:rPr lang="en-US" smtClean="0"/>
              <a:t>4/26/2018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12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DBC9A-5394-4356-9431-D06FD731727D}" type="datetime1">
              <a:rPr lang="en-US" smtClean="0"/>
              <a:t>4/26/2018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890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CC5C7-4972-43CA-8284-0DE751246583}" type="datetime1">
              <a:rPr lang="en-US" smtClean="0"/>
              <a:t>4/26/2018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754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761EF-AC9F-4E1C-882A-EDAC70FB1D6A}" type="datetime1">
              <a:rPr lang="en-US" smtClean="0"/>
              <a:t>4/26/2018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657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89257-2D4A-4B01-AE4B-368CD406AC3A}" type="datetime1">
              <a:rPr lang="en-US" smtClean="0"/>
              <a:t>4/26/2018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332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C677C-7059-4667-8EB7-044500FFB8FC}" type="datetime1">
              <a:rPr lang="en-US" smtClean="0"/>
              <a:t>4/26/2018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4644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961682" y="0"/>
            <a:ext cx="685800" cy="67957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FF3F6723-E809-4347-959B-3021FC585826}" type="datetime1">
              <a:rPr lang="en-US" smtClean="0"/>
              <a:t>4/26/2018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886393" y="-88115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88DBB8-1E74-4F6F-8F9B-9C35EF6507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7110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  <p:sldLayoutId id="2147483743" r:id="rId13"/>
    <p:sldLayoutId id="2147483744" r:id="rId14"/>
    <p:sldLayoutId id="2147483745" r:id="rId15"/>
    <p:sldLayoutId id="2147483746" r:id="rId16"/>
    <p:sldLayoutId id="2147483747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0.wmf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image" Target="../media/image20.jpg"/><Relationship Id="rId7" Type="http://schemas.openxmlformats.org/officeDocument/2006/relationships/image" Target="../media/image24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11" Type="http://schemas.openxmlformats.org/officeDocument/2006/relationships/image" Target="../media/image28.jpg"/><Relationship Id="rId5" Type="http://schemas.openxmlformats.org/officeDocument/2006/relationships/image" Target="../media/image22.jpg"/><Relationship Id="rId10" Type="http://schemas.openxmlformats.org/officeDocument/2006/relationships/image" Target="../media/image27.jpg"/><Relationship Id="rId4" Type="http://schemas.openxmlformats.org/officeDocument/2006/relationships/image" Target="../media/image21.jpg"/><Relationship Id="rId9" Type="http://schemas.openxmlformats.org/officeDocument/2006/relationships/image" Target="../media/image26.jp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08593" y="2146864"/>
            <a:ext cx="184731" cy="477054"/>
          </a:xfrm>
          <a:prstGeom prst="rect">
            <a:avLst/>
          </a:prstGeom>
          <a:noFill/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44875" y="1262562"/>
            <a:ext cx="9271705" cy="1323439"/>
          </a:xfrm>
          <a:prstGeom prst="rect">
            <a:avLst/>
          </a:prstGeom>
          <a:noFill/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C# Scripting and Plugin Development</a:t>
            </a:r>
          </a:p>
          <a:p>
            <a:r>
              <a:rPr lang="en-US" sz="4000" b="1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for </a:t>
            </a:r>
            <a:r>
              <a:rPr lang="en-US" sz="4000" b="1" dirty="0" smtClean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Grasshopper</a:t>
            </a:r>
            <a:endParaRPr lang="en-US" sz="4000" b="1" dirty="0">
              <a:solidFill>
                <a:srgbClr val="FFAA5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63163" y="630239"/>
            <a:ext cx="2974276" cy="630942"/>
          </a:xfrm>
          <a:prstGeom prst="rect">
            <a:avLst/>
          </a:prstGeom>
          <a:noFill/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Workshop </a:t>
            </a:r>
            <a:r>
              <a:rPr lang="en-US" sz="3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2018</a:t>
            </a:r>
            <a:r>
              <a:rPr lang="en-US" sz="35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en-US" sz="35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39922" y="2623610"/>
            <a:ext cx="10772308" cy="477054"/>
          </a:xfrm>
          <a:prstGeom prst="rect">
            <a:avLst/>
          </a:prstGeom>
          <a:noFill/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sz="246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Gentle Introduction to Hardcore Programming for Computational Design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433686" y="4934264"/>
            <a:ext cx="2908553" cy="877163"/>
          </a:xfrm>
          <a:prstGeom prst="rect">
            <a:avLst/>
          </a:prstGeom>
          <a:noFill/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r"/>
            <a:r>
              <a:rPr lang="en-US" sz="1500" dirty="0">
                <a:latin typeface="Segoe UI" panose="020B0502040204020203" pitchFamily="34" charset="0"/>
                <a:cs typeface="Segoe UI" panose="020B0502040204020203" pitchFamily="34" charset="0"/>
              </a:rPr>
              <a:t>LONG NGUYEN</a:t>
            </a:r>
          </a:p>
          <a:p>
            <a:pPr algn="r"/>
            <a:r>
              <a:rPr lang="en-US" sz="1200" dirty="0">
                <a:latin typeface="Segoe UI" panose="020B0502040204020203" pitchFamily="34" charset="0"/>
                <a:cs typeface="Segoe UI" panose="020B0502040204020203" pitchFamily="34" charset="0"/>
              </a:rPr>
              <a:t>Research Associate</a:t>
            </a:r>
          </a:p>
          <a:p>
            <a:pPr algn="r"/>
            <a:r>
              <a:rPr lang="en-US" sz="1200" dirty="0">
                <a:latin typeface="Segoe UI" panose="020B0502040204020203" pitchFamily="34" charset="0"/>
                <a:cs typeface="Segoe UI" panose="020B0502040204020203" pitchFamily="34" charset="0"/>
              </a:rPr>
              <a:t>Institute for Computational Design (ICD)</a:t>
            </a:r>
          </a:p>
          <a:p>
            <a:pPr algn="r"/>
            <a:r>
              <a:rPr lang="en-US" sz="1200" dirty="0">
                <a:latin typeface="Segoe UI" panose="020B0502040204020203" pitchFamily="34" charset="0"/>
                <a:cs typeface="Segoe UI" panose="020B0502040204020203" pitchFamily="34" charset="0"/>
              </a:rPr>
              <a:t>University of Stuttgart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922306" y="5956569"/>
            <a:ext cx="3429627" cy="323165"/>
          </a:xfrm>
          <a:prstGeom prst="rect">
            <a:avLst/>
          </a:prstGeom>
          <a:noFill/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en-US" sz="1500" dirty="0" smtClean="0">
                <a:latin typeface="Segoe UI" panose="020B0502040204020203" pitchFamily="34" charset="0"/>
                <a:cs typeface="Segoe UI" panose="020B0502040204020203" pitchFamily="34" charset="0"/>
              </a:rPr>
              <a:t>26,27,28 </a:t>
            </a:r>
            <a:r>
              <a:rPr lang="en-US" sz="1500" dirty="0">
                <a:latin typeface="Segoe UI" panose="020B0502040204020203" pitchFamily="34" charset="0"/>
                <a:cs typeface="Segoe UI" panose="020B0502040204020203" pitchFamily="34" charset="0"/>
              </a:rPr>
              <a:t>/ </a:t>
            </a:r>
            <a:r>
              <a:rPr lang="en-US" sz="1500" dirty="0" smtClean="0">
                <a:latin typeface="Segoe UI" panose="020B0502040204020203" pitchFamily="34" charset="0"/>
                <a:cs typeface="Segoe UI" panose="020B0502040204020203" pitchFamily="34" charset="0"/>
              </a:rPr>
              <a:t>04 </a:t>
            </a:r>
            <a:r>
              <a:rPr lang="en-US" sz="1500" dirty="0">
                <a:latin typeface="Segoe UI" panose="020B0502040204020203" pitchFamily="34" charset="0"/>
                <a:cs typeface="Segoe UI" panose="020B0502040204020203" pitchFamily="34" charset="0"/>
              </a:rPr>
              <a:t>/ </a:t>
            </a:r>
            <a:r>
              <a:rPr lang="en-US" sz="1500" dirty="0" smtClean="0">
                <a:latin typeface="Segoe UI" panose="020B0502040204020203" pitchFamily="34" charset="0"/>
                <a:cs typeface="Segoe UI" panose="020B0502040204020203" pitchFamily="34" charset="0"/>
              </a:rPr>
              <a:t>2018</a:t>
            </a:r>
            <a:endParaRPr lang="en-US" sz="15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5637497" y="5873235"/>
            <a:ext cx="5621424" cy="0"/>
          </a:xfrm>
          <a:prstGeom prst="line">
            <a:avLst/>
          </a:prstGeom>
          <a:ln>
            <a:solidFill>
              <a:schemeClr val="tx1"/>
            </a:solidFill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055" y="5395051"/>
            <a:ext cx="4740442" cy="1003571"/>
          </a:xfrm>
          <a:prstGeom prst="rect">
            <a:avLst/>
          </a:prstGeom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000" flipH="1">
            <a:off x="2483431" y="4523582"/>
            <a:ext cx="1567690" cy="1567690"/>
          </a:xfrm>
          <a:prstGeom prst="rect">
            <a:avLst/>
          </a:prstGeom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9522" y="4679482"/>
            <a:ext cx="1612569" cy="1611682"/>
          </a:xfrm>
          <a:prstGeom prst="rect">
            <a:avLst/>
          </a:prstGeom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5287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3572" y="672161"/>
            <a:ext cx="4014882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Type: Python vs. C#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80600" y="2280312"/>
            <a:ext cx="696686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C#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3254" y="2280312"/>
            <a:ext cx="1202753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Python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254" y="2806198"/>
            <a:ext cx="4809914" cy="2141713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myVariable</a:t>
            </a:r>
            <a:r>
              <a:rPr lang="en-US" sz="2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= 3.14</a:t>
            </a:r>
          </a:p>
          <a:p>
            <a:r>
              <a:rPr lang="en-US" sz="2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…</a:t>
            </a:r>
          </a:p>
          <a:p>
            <a:r>
              <a:rPr lang="en-US" sz="2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…</a:t>
            </a:r>
          </a:p>
          <a:p>
            <a:r>
              <a:rPr lang="en-US" sz="2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…</a:t>
            </a:r>
          </a:p>
          <a:p>
            <a:r>
              <a:rPr lang="en-US" sz="2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myVariab</a:t>
            </a:r>
            <a:r>
              <a:rPr lang="en-US" sz="2500" dirty="0" err="1">
                <a:solidFill>
                  <a:srgbClr val="FFC00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el</a:t>
            </a:r>
            <a:r>
              <a:rPr lang="en-US" sz="2500" dirty="0">
                <a:solidFill>
                  <a:srgbClr val="FFC00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= 1.414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80600" y="2806198"/>
            <a:ext cx="4809914" cy="2141713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5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sz="2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myVariable</a:t>
            </a:r>
            <a:r>
              <a:rPr lang="en-US" sz="2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= 3.14</a:t>
            </a:r>
          </a:p>
          <a:p>
            <a:r>
              <a:rPr lang="en-US" sz="2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…</a:t>
            </a:r>
          </a:p>
          <a:p>
            <a:r>
              <a:rPr lang="en-US" sz="2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…</a:t>
            </a:r>
          </a:p>
          <a:p>
            <a:r>
              <a:rPr lang="en-US" sz="2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…</a:t>
            </a:r>
          </a:p>
          <a:p>
            <a:r>
              <a:rPr lang="en-US" sz="2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myVariab</a:t>
            </a:r>
            <a:r>
              <a:rPr lang="en-US" sz="2500" dirty="0" err="1">
                <a:solidFill>
                  <a:srgbClr val="FFC00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el</a:t>
            </a:r>
            <a:r>
              <a:rPr lang="en-US" sz="2500" dirty="0">
                <a:solidFill>
                  <a:srgbClr val="FFC00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= 1.414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650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6228" y="628617"/>
            <a:ext cx="5222905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C# Script component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3619" y="2155372"/>
            <a:ext cx="5551028" cy="34011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05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" y="2796795"/>
            <a:ext cx="12191999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Live example</a:t>
            </a:r>
          </a:p>
          <a:p>
            <a:pPr algn="ctr"/>
            <a:r>
              <a:rPr lang="en-US" sz="4000" dirty="0">
                <a:latin typeface="Segoe UI" panose="020B0502040204020203" pitchFamily="34" charset="0"/>
                <a:cs typeface="Segoe UI" panose="020B0502040204020203" pitchFamily="34" charset="0"/>
              </a:rPr>
              <a:t>A component that adds two numbers together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110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3572" y="672161"/>
            <a:ext cx="396916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“new” keyword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08693" y="2827955"/>
            <a:ext cx="7266679" cy="1372271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5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Point3d</a:t>
            </a:r>
            <a:r>
              <a:rPr lang="en-US" sz="25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A = </a:t>
            </a:r>
            <a:r>
              <a:rPr lang="en-US" sz="25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new</a:t>
            </a:r>
            <a:r>
              <a:rPr lang="en-US" sz="2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5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Point3d</a:t>
            </a:r>
            <a:r>
              <a:rPr lang="en-US" sz="2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();</a:t>
            </a:r>
          </a:p>
          <a:p>
            <a:r>
              <a:rPr lang="en-US" sz="25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Point3d</a:t>
            </a:r>
            <a:r>
              <a:rPr lang="en-US" sz="2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B = </a:t>
            </a:r>
            <a:r>
              <a:rPr lang="en-US" sz="25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new</a:t>
            </a:r>
            <a:r>
              <a:rPr lang="en-US" sz="2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5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Point3d</a:t>
            </a:r>
            <a:r>
              <a:rPr lang="en-US" sz="2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(0.0, 1.0, 2.0);</a:t>
            </a:r>
          </a:p>
          <a:p>
            <a:r>
              <a:rPr lang="en-US" sz="25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Point3d</a:t>
            </a:r>
            <a:r>
              <a:rPr lang="en-US" sz="2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C = B;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76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" y="2656946"/>
            <a:ext cx="12192000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Live example</a:t>
            </a:r>
          </a:p>
          <a:p>
            <a:pPr algn="ctr"/>
            <a:r>
              <a:rPr lang="en-US" sz="5000" dirty="0">
                <a:latin typeface="Segoe UI" panose="020B0502040204020203" pitchFamily="34" charset="0"/>
                <a:cs typeface="Segoe UI" panose="020B0502040204020203" pitchFamily="34" charset="0"/>
              </a:rPr>
              <a:t>Create a point from x, y and z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894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3572" y="672161"/>
            <a:ext cx="2906565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“If” statement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33254" y="2175813"/>
            <a:ext cx="1202753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Python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33254" y="2699370"/>
            <a:ext cx="4941163" cy="2157102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21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if</a:t>
            </a:r>
            <a:r>
              <a:rPr lang="en-US" sz="21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a &gt; b:</a:t>
            </a:r>
          </a:p>
          <a:p>
            <a:pPr defTabSz="457200"/>
            <a:r>
              <a:rPr lang="en-US" sz="21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print("a is bigger than b")</a:t>
            </a:r>
          </a:p>
          <a:p>
            <a:pPr defTabSz="457200"/>
            <a:r>
              <a:rPr lang="en-US" sz="21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print("b is smaller than a")</a:t>
            </a:r>
          </a:p>
          <a:p>
            <a:pPr defTabSz="457200"/>
            <a:r>
              <a:rPr lang="en-US" sz="21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else</a:t>
            </a:r>
            <a:r>
              <a:rPr lang="en-US" sz="21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:</a:t>
            </a:r>
          </a:p>
          <a:p>
            <a:pPr defTabSz="457200"/>
            <a:r>
              <a:rPr lang="en-US" sz="21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print("a is smaller than b")</a:t>
            </a:r>
          </a:p>
          <a:p>
            <a:pPr defTabSz="457200"/>
            <a:r>
              <a:rPr lang="en-US" sz="21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print("b is bigger than a")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173773" y="2175813"/>
            <a:ext cx="5174947" cy="3449763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21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if</a:t>
            </a:r>
            <a:r>
              <a:rPr lang="en-US" sz="21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(a &gt; b)</a:t>
            </a:r>
          </a:p>
          <a:p>
            <a:pPr defTabSz="457200"/>
            <a:r>
              <a:rPr lang="en-US" sz="21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sz="21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Print(</a:t>
            </a:r>
            <a:r>
              <a:rPr lang="en-US" sz="21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"a is bigger than b"</a:t>
            </a:r>
            <a:r>
              <a:rPr lang="en-US" sz="21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);</a:t>
            </a:r>
          </a:p>
          <a:p>
            <a:pPr defTabSz="457200"/>
            <a:r>
              <a:rPr lang="en-US" sz="21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Print(</a:t>
            </a:r>
            <a:r>
              <a:rPr lang="en-US" sz="21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"b is smaller than a"</a:t>
            </a:r>
            <a:r>
              <a:rPr lang="en-US" sz="21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);</a:t>
            </a:r>
          </a:p>
          <a:p>
            <a:pPr defTabSz="457200"/>
            <a:r>
              <a:rPr lang="en-US" sz="21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  <a:p>
            <a:pPr defTabSz="457200"/>
            <a:r>
              <a:rPr lang="en-US" sz="2100" dirty="0">
                <a:solidFill>
                  <a:srgbClr val="468BCE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else</a:t>
            </a:r>
          </a:p>
          <a:p>
            <a:pPr defTabSz="457200"/>
            <a:r>
              <a:rPr lang="en-US" sz="21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sz="21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Print(</a:t>
            </a:r>
            <a:r>
              <a:rPr lang="en-US" sz="21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"a is bigger than b"</a:t>
            </a:r>
            <a:r>
              <a:rPr lang="en-US" sz="21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);</a:t>
            </a:r>
          </a:p>
          <a:p>
            <a:pPr defTabSz="457200"/>
            <a:r>
              <a:rPr lang="en-US" sz="21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	Print(</a:t>
            </a:r>
            <a:r>
              <a:rPr lang="en-US" sz="2100" dirty="0">
                <a:solidFill>
                  <a:srgbClr val="F4A16F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"b is smaller than a"</a:t>
            </a:r>
            <a:r>
              <a:rPr lang="en-US" sz="21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);</a:t>
            </a:r>
          </a:p>
          <a:p>
            <a:pPr defTabSz="457200"/>
            <a:r>
              <a:rPr lang="en-US" sz="21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173773" y="1649927"/>
            <a:ext cx="696686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C#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667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3572" y="672161"/>
            <a:ext cx="213321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“for” loop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17986" y="2487613"/>
            <a:ext cx="1202753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Python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17985" y="3011170"/>
            <a:ext cx="4222085" cy="895218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22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for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2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in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range (0, 5):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print(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347944" y="3011170"/>
            <a:ext cx="4624856" cy="1572326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22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for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(</a:t>
            </a:r>
            <a:r>
              <a:rPr lang="en-US" sz="2200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int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= 0; 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&lt; 5; 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++)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Print(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i.ToString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());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347944" y="2485284"/>
            <a:ext cx="696686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C#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931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3362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3572" y="367361"/>
            <a:ext cx="84830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List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39773" y="4341071"/>
            <a:ext cx="8870284" cy="1910880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2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List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&lt;</a:t>
            </a:r>
            <a:r>
              <a:rPr lang="en-US" sz="22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&gt;</a:t>
            </a:r>
            <a:r>
              <a:rPr lang="en-US" sz="22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myNumbers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= </a:t>
            </a:r>
            <a:r>
              <a:rPr lang="en-US" sz="22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new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2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List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&lt;</a:t>
            </a:r>
            <a:r>
              <a:rPr lang="en-US" sz="22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&gt;(){0.5, 3.14};</a:t>
            </a:r>
          </a:p>
          <a:p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myNumbers.Add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(1.23);</a:t>
            </a:r>
          </a:p>
          <a:p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myNumbers.Add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(2.35);</a:t>
            </a:r>
          </a:p>
          <a:p>
            <a:endParaRPr lang="en-US" sz="22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Print(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myNumbers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[0].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ToString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());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39773" y="3815185"/>
            <a:ext cx="696686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C#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39774" y="1135073"/>
            <a:ext cx="1202753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Python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39774" y="1658630"/>
            <a:ext cx="3982598" cy="1910880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myNumbers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= [0.5, 3.14]</a:t>
            </a:r>
          </a:p>
          <a:p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myNumbers.append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(1.23)</a:t>
            </a:r>
          </a:p>
          <a:p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myNumbers.append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(2.35)</a:t>
            </a:r>
          </a:p>
          <a:p>
            <a:endParaRPr lang="en-US" sz="22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print(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myNumbers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[0])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373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1" y="2893614"/>
            <a:ext cx="1211579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Live example</a:t>
            </a:r>
          </a:p>
          <a:p>
            <a:pPr algn="ctr"/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Create a linear array of points using </a:t>
            </a:r>
            <a:r>
              <a:rPr lang="en-US" sz="3000" dirty="0">
                <a:solidFill>
                  <a:schemeClr val="accent1">
                    <a:lumMod val="40000"/>
                    <a:lumOff val="6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for</a:t>
            </a:r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 loop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92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3572" y="672161"/>
            <a:ext cx="3203634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“</a:t>
            </a:r>
            <a:r>
              <a:rPr lang="en-US" sz="3500" dirty="0" err="1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foreach</a:t>
            </a:r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” Loop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318744" y="3198069"/>
            <a:ext cx="9425456" cy="1572326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2200" dirty="0" err="1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foreach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(</a:t>
            </a:r>
            <a:r>
              <a:rPr lang="en-US" sz="22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Point3d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point </a:t>
            </a:r>
            <a:r>
              <a:rPr lang="en-US" sz="22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in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points)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</a:t>
            </a:r>
            <a:r>
              <a:rPr lang="en-US" sz="22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// do something with “point”&gt;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18744" y="2672183"/>
            <a:ext cx="696686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C#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17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319693" y="2502480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60591" y="897786"/>
            <a:ext cx="1160895" cy="170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Aims</a:t>
            </a:r>
          </a:p>
          <a:p>
            <a:pPr marL="457200" indent="-457200" algn="ctr">
              <a:buFont typeface="Arial" panose="020B0604020202020204" pitchFamily="34" charset="0"/>
              <a:buChar char="•"/>
            </a:pPr>
            <a:endParaRPr lang="en-US" sz="3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 algn="ctr">
              <a:buFont typeface="Arial" panose="020B0604020202020204" pitchFamily="34" charset="0"/>
              <a:buChar char="•"/>
            </a:pPr>
            <a:endParaRPr lang="en-US" sz="3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93864" y="1751866"/>
            <a:ext cx="9592947" cy="3677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>
                <a:latin typeface="Segoe UI" panose="020B0502040204020203" pitchFamily="34" charset="0"/>
                <a:cs typeface="Segoe UI" panose="020B0502040204020203" pitchFamily="34" charset="0"/>
              </a:rPr>
              <a:t>Grasp the basics of </a:t>
            </a:r>
            <a:r>
              <a:rPr lang="en-US" sz="2200" dirty="0">
                <a:solidFill>
                  <a:schemeClr val="accent2">
                    <a:lumMod val="60000"/>
                    <a:lumOff val="4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</a:t>
            </a:r>
            <a:r>
              <a:rPr lang="en-US" sz="2200">
                <a:solidFill>
                  <a:schemeClr val="accent2">
                    <a:lumMod val="60000"/>
                    <a:lumOff val="4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# language</a:t>
            </a:r>
            <a:r>
              <a:rPr lang="en-US" sz="220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>
                <a:latin typeface="Segoe UI" panose="020B0502040204020203" pitchFamily="34" charset="0"/>
                <a:cs typeface="Segoe UI" panose="020B0502040204020203" pitchFamily="34" charset="0"/>
              </a:rPr>
              <a:t>Gain better understanding of </a:t>
            </a:r>
            <a:r>
              <a:rPr lang="en-US" sz="2200">
                <a:solidFill>
                  <a:schemeClr val="accent2">
                    <a:lumMod val="60000"/>
                    <a:lumOff val="4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object-oriented programming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>
                <a:latin typeface="Segoe UI" panose="020B0502040204020203" pitchFamily="34" charset="0"/>
                <a:cs typeface="Segoe UI" panose="020B0502040204020203" pitchFamily="34" charset="0"/>
              </a:rPr>
              <a:t>Go </a:t>
            </a:r>
            <a:r>
              <a:rPr lang="en-US" sz="2200" dirty="0">
                <a:latin typeface="Segoe UI" panose="020B0502040204020203" pitchFamily="34" charset="0"/>
                <a:cs typeface="Segoe UI" panose="020B0502040204020203" pitchFamily="34" charset="0"/>
              </a:rPr>
              <a:t>beyond visual scripting in Grasshopper with the </a:t>
            </a:r>
            <a:r>
              <a:rPr lang="en-US" sz="2200" dirty="0">
                <a:solidFill>
                  <a:schemeClr val="accent2">
                    <a:lumMod val="60000"/>
                    <a:lumOff val="4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C# </a:t>
            </a:r>
            <a:r>
              <a:rPr lang="en-US" sz="2200">
                <a:solidFill>
                  <a:schemeClr val="accent2">
                    <a:lumMod val="60000"/>
                    <a:lumOff val="4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Script component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>
                <a:latin typeface="Segoe UI" panose="020B0502040204020203" pitchFamily="34" charset="0"/>
                <a:cs typeface="Segoe UI" panose="020B0502040204020203" pitchFamily="34" charset="0"/>
              </a:rPr>
              <a:t>Become familiar with </a:t>
            </a:r>
            <a:r>
              <a:rPr lang="en-US" sz="2200">
                <a:solidFill>
                  <a:schemeClr val="accent2">
                    <a:lumMod val="60000"/>
                    <a:lumOff val="4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RhinoCommon </a:t>
            </a:r>
            <a:r>
              <a:rPr lang="en-US" sz="2200">
                <a:latin typeface="Segoe UI" panose="020B0502040204020203" pitchFamily="34" charset="0"/>
                <a:cs typeface="Segoe UI" panose="020B0502040204020203" pitchFamily="34" charset="0"/>
              </a:rPr>
              <a:t>library</a:t>
            </a:r>
            <a:endParaRPr lang="en-US" sz="2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>
                <a:latin typeface="Segoe UI" panose="020B0502040204020203" pitchFamily="34" charset="0"/>
                <a:cs typeface="Segoe UI" panose="020B0502040204020203" pitchFamily="34" charset="0"/>
              </a:rPr>
              <a:t>Improve your general </a:t>
            </a:r>
            <a:r>
              <a:rPr lang="en-US" sz="2200" dirty="0">
                <a:solidFill>
                  <a:schemeClr val="accent2">
                    <a:lumMod val="60000"/>
                    <a:lumOff val="4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programming skills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>
                <a:latin typeface="Segoe UI" panose="020B0502040204020203" pitchFamily="34" charset="0"/>
                <a:cs typeface="Segoe UI" panose="020B0502040204020203" pitchFamily="34" charset="0"/>
              </a:rPr>
              <a:t>Learn </a:t>
            </a:r>
            <a:r>
              <a:rPr lang="en-US" sz="2200" dirty="0">
                <a:latin typeface="Segoe UI" panose="020B0502040204020203" pitchFamily="34" charset="0"/>
                <a:cs typeface="Segoe UI" panose="020B0502040204020203" pitchFamily="34" charset="0"/>
              </a:rPr>
              <a:t>to use </a:t>
            </a:r>
            <a:r>
              <a:rPr lang="en-US" sz="2200" dirty="0">
                <a:solidFill>
                  <a:schemeClr val="accent2">
                    <a:lumMod val="60000"/>
                    <a:lumOff val="4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Visual Studio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>
                <a:latin typeface="Segoe UI" panose="020B0502040204020203" pitchFamily="34" charset="0"/>
                <a:cs typeface="Segoe UI" panose="020B0502040204020203" pitchFamily="34" charset="0"/>
              </a:rPr>
              <a:t>Learn </a:t>
            </a:r>
            <a:r>
              <a:rPr lang="en-US" sz="2200" dirty="0">
                <a:latin typeface="Segoe UI" panose="020B0502040204020203" pitchFamily="34" charset="0"/>
                <a:cs typeface="Segoe UI" panose="020B0502040204020203" pitchFamily="34" charset="0"/>
              </a:rPr>
              <a:t>to create </a:t>
            </a:r>
            <a:r>
              <a:rPr lang="en-US" sz="2200" dirty="0">
                <a:solidFill>
                  <a:schemeClr val="accent2">
                    <a:lumMod val="60000"/>
                    <a:lumOff val="4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plugins for Grasshopper !!!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3751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624673"/>
            <a:ext cx="1211579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Live example</a:t>
            </a:r>
          </a:p>
          <a:p>
            <a:pPr algn="ctr"/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Create a list of circles from a list of center points</a:t>
            </a:r>
          </a:p>
          <a:p>
            <a:pPr algn="ctr"/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(using </a:t>
            </a:r>
            <a:r>
              <a:rPr lang="en-US" sz="3000" dirty="0" err="1">
                <a:solidFill>
                  <a:schemeClr val="bg2">
                    <a:lumMod val="40000"/>
                    <a:lumOff val="6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foreach</a:t>
            </a:r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 loop)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69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775280"/>
            <a:ext cx="12115799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Live example</a:t>
            </a:r>
          </a:p>
          <a:p>
            <a:pPr algn="ctr"/>
            <a:r>
              <a:rPr lang="en-US" sz="5000" dirty="0">
                <a:latin typeface="Segoe UI" panose="020B0502040204020203" pitchFamily="34" charset="0"/>
                <a:cs typeface="Segoe UI" panose="020B0502040204020203" pitchFamily="34" charset="0"/>
              </a:rPr>
              <a:t>Subdivision Curve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595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3022" y="520891"/>
            <a:ext cx="6495561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Live Example: </a:t>
            </a:r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Subdivision Curve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536890" y="2133057"/>
            <a:ext cx="7391400" cy="2590800"/>
            <a:chOff x="2536890" y="2133057"/>
            <a:chExt cx="7391400" cy="2590800"/>
          </a:xfrm>
        </p:grpSpPr>
        <p:cxnSp>
          <p:nvCxnSpPr>
            <p:cNvPr id="10" name="Straight Connector 9"/>
            <p:cNvCxnSpPr/>
            <p:nvPr/>
          </p:nvCxnSpPr>
          <p:spPr>
            <a:xfrm flipV="1">
              <a:off x="2536890" y="2143943"/>
              <a:ext cx="1567543" cy="257991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4147976" y="2133057"/>
              <a:ext cx="2264228" cy="218802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flipV="1">
              <a:off x="6401318" y="2307228"/>
              <a:ext cx="1567543" cy="202474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7979747" y="2307228"/>
              <a:ext cx="1948543" cy="201385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/>
          <p:cNvGrpSpPr/>
          <p:nvPr/>
        </p:nvGrpSpPr>
        <p:grpSpPr>
          <a:xfrm>
            <a:off x="2428214" y="2001340"/>
            <a:ext cx="7651818" cy="2829560"/>
            <a:chOff x="2428214" y="1993720"/>
            <a:chExt cx="7651818" cy="2829560"/>
          </a:xfrm>
        </p:grpSpPr>
        <p:sp>
          <p:nvSpPr>
            <p:cNvPr id="18" name="Oval 17"/>
            <p:cNvSpPr/>
            <p:nvPr/>
          </p:nvSpPr>
          <p:spPr>
            <a:xfrm>
              <a:off x="2428214" y="4540251"/>
              <a:ext cx="283029" cy="283029"/>
            </a:xfrm>
            <a:prstGeom prst="ellips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3985122" y="1993720"/>
              <a:ext cx="283029" cy="283029"/>
            </a:xfrm>
            <a:prstGeom prst="ellips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6238283" y="4119699"/>
              <a:ext cx="283029" cy="283029"/>
            </a:xfrm>
            <a:prstGeom prst="ellips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7832133" y="2176599"/>
              <a:ext cx="283029" cy="283029"/>
            </a:xfrm>
            <a:prstGeom prst="ellips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9797003" y="4168686"/>
              <a:ext cx="283029" cy="283029"/>
            </a:xfrm>
            <a:prstGeom prst="ellips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972124" y="2676675"/>
            <a:ext cx="6451327" cy="1346000"/>
            <a:chOff x="2972124" y="2676675"/>
            <a:chExt cx="6451327" cy="1346000"/>
          </a:xfrm>
        </p:grpSpPr>
        <p:cxnSp>
          <p:nvCxnSpPr>
            <p:cNvPr id="3" name="Straight Connector 2"/>
            <p:cNvCxnSpPr/>
            <p:nvPr/>
          </p:nvCxnSpPr>
          <p:spPr>
            <a:xfrm flipV="1">
              <a:off x="3706522" y="2676675"/>
              <a:ext cx="1000163" cy="113375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flipV="1">
              <a:off x="2972124" y="2785554"/>
              <a:ext cx="735545" cy="1237121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H="1" flipV="1">
              <a:off x="4704089" y="2686596"/>
              <a:ext cx="1154204" cy="1088646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V="1">
              <a:off x="5856733" y="3744142"/>
              <a:ext cx="980674" cy="20215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H="1">
              <a:off x="6854714" y="2849805"/>
              <a:ext cx="692124" cy="894337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7557724" y="2849805"/>
              <a:ext cx="964955" cy="0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>
              <a:off x="8522679" y="2849805"/>
              <a:ext cx="900772" cy="951876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42"/>
          <p:cNvSpPr txBox="1"/>
          <p:nvPr/>
        </p:nvSpPr>
        <p:spPr>
          <a:xfrm>
            <a:off x="3083088" y="5160454"/>
            <a:ext cx="600677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Chaikin</a:t>
            </a:r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 subdivision scheme (1974)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3576681" y="5640134"/>
            <a:ext cx="4792722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Converges to </a:t>
            </a:r>
            <a:r>
              <a:rPr lang="en-US" sz="2500" dirty="0">
                <a:solidFill>
                  <a:schemeClr val="accent2">
                    <a:lumMod val="60000"/>
                    <a:lumOff val="4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Quadratic B-Spline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847443" y="2549091"/>
            <a:ext cx="6703955" cy="1589680"/>
            <a:chOff x="2847443" y="2549091"/>
            <a:chExt cx="6703955" cy="1589680"/>
          </a:xfrm>
        </p:grpSpPr>
        <p:sp>
          <p:nvSpPr>
            <p:cNvPr id="24" name="Oval 23"/>
            <p:cNvSpPr/>
            <p:nvPr/>
          </p:nvSpPr>
          <p:spPr>
            <a:xfrm>
              <a:off x="2847443" y="3904649"/>
              <a:ext cx="234122" cy="234122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F28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/>
            <p:cNvSpPr/>
            <p:nvPr/>
          </p:nvSpPr>
          <p:spPr>
            <a:xfrm>
              <a:off x="3576681" y="2672989"/>
              <a:ext cx="234122" cy="234122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F28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Oval 63"/>
            <p:cNvSpPr/>
            <p:nvPr/>
          </p:nvSpPr>
          <p:spPr>
            <a:xfrm>
              <a:off x="4581585" y="2549091"/>
              <a:ext cx="234122" cy="234122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F28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64"/>
            <p:cNvSpPr/>
            <p:nvPr/>
          </p:nvSpPr>
          <p:spPr>
            <a:xfrm>
              <a:off x="5720566" y="3637186"/>
              <a:ext cx="234122" cy="234122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F28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/>
            <p:cNvSpPr/>
            <p:nvPr/>
          </p:nvSpPr>
          <p:spPr>
            <a:xfrm>
              <a:off x="6741499" y="3637186"/>
              <a:ext cx="234122" cy="234122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F28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/>
            <p:cNvSpPr/>
            <p:nvPr/>
          </p:nvSpPr>
          <p:spPr>
            <a:xfrm>
              <a:off x="7420432" y="2726174"/>
              <a:ext cx="234122" cy="234122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F28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/>
            <p:cNvSpPr/>
            <p:nvPr/>
          </p:nvSpPr>
          <p:spPr>
            <a:xfrm>
              <a:off x="8387242" y="2732743"/>
              <a:ext cx="234122" cy="234122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F28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/>
            <p:cNvSpPr/>
            <p:nvPr/>
          </p:nvSpPr>
          <p:spPr>
            <a:xfrm>
              <a:off x="9317276" y="3684621"/>
              <a:ext cx="234122" cy="234122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0F28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3152775" y="2714625"/>
            <a:ext cx="6038850" cy="1042988"/>
            <a:chOff x="3152775" y="2714625"/>
            <a:chExt cx="6038850" cy="1042988"/>
          </a:xfrm>
        </p:grpSpPr>
        <p:cxnSp>
          <p:nvCxnSpPr>
            <p:cNvPr id="83" name="Straight Connector 82"/>
            <p:cNvCxnSpPr/>
            <p:nvPr/>
          </p:nvCxnSpPr>
          <p:spPr>
            <a:xfrm flipV="1">
              <a:off x="3152775" y="3086100"/>
              <a:ext cx="381000" cy="623888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flipV="1">
              <a:off x="3533775" y="2762250"/>
              <a:ext cx="409575" cy="323850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flipV="1">
              <a:off x="3943350" y="2714625"/>
              <a:ext cx="461963" cy="47625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>
              <a:off x="4414838" y="2719388"/>
              <a:ext cx="538162" cy="200025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/>
            <p:cNvCxnSpPr/>
            <p:nvPr/>
          </p:nvCxnSpPr>
          <p:spPr>
            <a:xfrm>
              <a:off x="4967288" y="2919413"/>
              <a:ext cx="581025" cy="571500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/>
            <p:cNvCxnSpPr/>
            <p:nvPr/>
          </p:nvCxnSpPr>
          <p:spPr>
            <a:xfrm>
              <a:off x="5543550" y="3490913"/>
              <a:ext cx="542925" cy="266700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 flipV="1">
              <a:off x="6086475" y="3748088"/>
              <a:ext cx="457200" cy="4762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/>
            <p:cNvCxnSpPr/>
            <p:nvPr/>
          </p:nvCxnSpPr>
          <p:spPr>
            <a:xfrm flipV="1">
              <a:off x="6560344" y="3533775"/>
              <a:ext cx="459581" cy="216694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/>
            <p:cNvCxnSpPr/>
            <p:nvPr/>
          </p:nvCxnSpPr>
          <p:spPr>
            <a:xfrm flipV="1">
              <a:off x="7019925" y="3095625"/>
              <a:ext cx="333375" cy="438150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/>
            <p:cNvCxnSpPr/>
            <p:nvPr/>
          </p:nvCxnSpPr>
          <p:spPr>
            <a:xfrm flipV="1">
              <a:off x="7353300" y="2847975"/>
              <a:ext cx="438150" cy="247650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/>
            <p:cNvCxnSpPr/>
            <p:nvPr/>
          </p:nvCxnSpPr>
          <p:spPr>
            <a:xfrm>
              <a:off x="7796213" y="2847975"/>
              <a:ext cx="395287" cy="4763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/>
            <p:cNvCxnSpPr/>
            <p:nvPr/>
          </p:nvCxnSpPr>
          <p:spPr>
            <a:xfrm>
              <a:off x="8205788" y="2857500"/>
              <a:ext cx="526256" cy="223838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/>
            <p:cNvCxnSpPr/>
            <p:nvPr/>
          </p:nvCxnSpPr>
          <p:spPr>
            <a:xfrm>
              <a:off x="8710613" y="3052763"/>
              <a:ext cx="481012" cy="504825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3083290" y="2630859"/>
            <a:ext cx="6153313" cy="1207415"/>
            <a:chOff x="3086465" y="2626097"/>
            <a:chExt cx="6153313" cy="1207415"/>
          </a:xfrm>
        </p:grpSpPr>
        <p:sp>
          <p:nvSpPr>
            <p:cNvPr id="39" name="Oval 38"/>
            <p:cNvSpPr/>
            <p:nvPr/>
          </p:nvSpPr>
          <p:spPr>
            <a:xfrm>
              <a:off x="3086465" y="3616715"/>
              <a:ext cx="158527" cy="158527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F28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/>
            <p:cNvSpPr/>
            <p:nvPr/>
          </p:nvSpPr>
          <p:spPr>
            <a:xfrm>
              <a:off x="3425241" y="3055844"/>
              <a:ext cx="158527" cy="158527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F28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Oval 49"/>
            <p:cNvSpPr/>
            <p:nvPr/>
          </p:nvSpPr>
          <p:spPr>
            <a:xfrm>
              <a:off x="3888793" y="2675934"/>
              <a:ext cx="158527" cy="158527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F28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/>
            <p:cNvSpPr/>
            <p:nvPr/>
          </p:nvSpPr>
          <p:spPr>
            <a:xfrm>
              <a:off x="4307859" y="2626097"/>
              <a:ext cx="158527" cy="158527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F28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Oval 51"/>
            <p:cNvSpPr/>
            <p:nvPr/>
          </p:nvSpPr>
          <p:spPr>
            <a:xfrm>
              <a:off x="4910306" y="2869194"/>
              <a:ext cx="158527" cy="158527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F28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/>
            <p:cNvSpPr/>
            <p:nvPr/>
          </p:nvSpPr>
          <p:spPr>
            <a:xfrm>
              <a:off x="5465245" y="3399146"/>
              <a:ext cx="158527" cy="158527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F28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Oval 53"/>
            <p:cNvSpPr/>
            <p:nvPr/>
          </p:nvSpPr>
          <p:spPr>
            <a:xfrm>
              <a:off x="6050978" y="3674985"/>
              <a:ext cx="158527" cy="158527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F28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/>
            <p:cNvSpPr/>
            <p:nvPr/>
          </p:nvSpPr>
          <p:spPr>
            <a:xfrm>
              <a:off x="6478181" y="3663079"/>
              <a:ext cx="158527" cy="158527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F28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Oval 55"/>
            <p:cNvSpPr/>
            <p:nvPr/>
          </p:nvSpPr>
          <p:spPr>
            <a:xfrm>
              <a:off x="6951689" y="3440421"/>
              <a:ext cx="158527" cy="158527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F28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56"/>
            <p:cNvSpPr/>
            <p:nvPr/>
          </p:nvSpPr>
          <p:spPr>
            <a:xfrm>
              <a:off x="7265972" y="3032198"/>
              <a:ext cx="158527" cy="158527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F28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/>
            <p:cNvSpPr/>
            <p:nvPr/>
          </p:nvSpPr>
          <p:spPr>
            <a:xfrm>
              <a:off x="7727344" y="2767817"/>
              <a:ext cx="158527" cy="158527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F28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Oval 58"/>
            <p:cNvSpPr/>
            <p:nvPr/>
          </p:nvSpPr>
          <p:spPr>
            <a:xfrm>
              <a:off x="8135071" y="2767817"/>
              <a:ext cx="158527" cy="158527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F28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Oval 59"/>
            <p:cNvSpPr/>
            <p:nvPr/>
          </p:nvSpPr>
          <p:spPr>
            <a:xfrm>
              <a:off x="8659316" y="3000733"/>
              <a:ext cx="158527" cy="158527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F28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Oval 60"/>
            <p:cNvSpPr/>
            <p:nvPr/>
          </p:nvSpPr>
          <p:spPr>
            <a:xfrm>
              <a:off x="9081251" y="3447276"/>
              <a:ext cx="158527" cy="158527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F28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22</a:t>
            </a:fld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2105089" y="1513856"/>
            <a:ext cx="8207477" cy="3716671"/>
            <a:chOff x="2105089" y="1513856"/>
            <a:chExt cx="8207477" cy="3716671"/>
          </a:xfrm>
        </p:grpSpPr>
        <p:sp>
          <p:nvSpPr>
            <p:cNvPr id="12" name="TextBox 11"/>
            <p:cNvSpPr txBox="1"/>
            <p:nvPr/>
          </p:nvSpPr>
          <p:spPr>
            <a:xfrm>
              <a:off x="2105089" y="4799640"/>
              <a:ext cx="346570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b="1">
                  <a:latin typeface="Segoe UI" panose="020B0502040204020203" pitchFamily="34" charset="0"/>
                  <a:cs typeface="Segoe UI" panose="020B0502040204020203" pitchFamily="34" charset="0"/>
                </a:rPr>
                <a:t>0</a:t>
              </a:r>
              <a:endParaRPr lang="en-US" sz="2200" b="1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3935859" y="1513856"/>
              <a:ext cx="346570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b="1">
                  <a:latin typeface="Segoe UI" panose="020B0502040204020203" pitchFamily="34" charset="0"/>
                  <a:cs typeface="Segoe UI" panose="020B0502040204020203" pitchFamily="34" charset="0"/>
                </a:rPr>
                <a:t>1</a:t>
              </a:r>
              <a:endParaRPr lang="en-US" sz="2200" b="1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6197105" y="4406593"/>
              <a:ext cx="346570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b="1">
                  <a:latin typeface="Segoe UI" panose="020B0502040204020203" pitchFamily="34" charset="0"/>
                  <a:cs typeface="Segoe UI" panose="020B0502040204020203" pitchFamily="34" charset="0"/>
                </a:rPr>
                <a:t>2</a:t>
              </a:r>
              <a:endParaRPr lang="en-US" sz="2200" b="1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7820571" y="1728936"/>
              <a:ext cx="346570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b="1">
                  <a:latin typeface="Segoe UI" panose="020B0502040204020203" pitchFamily="34" charset="0"/>
                  <a:cs typeface="Segoe UI" panose="020B0502040204020203" pitchFamily="34" charset="0"/>
                </a:rPr>
                <a:t>3</a:t>
              </a:r>
              <a:endParaRPr lang="en-US" sz="2200" b="1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9965996" y="4473941"/>
              <a:ext cx="346570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200" b="1">
                  <a:latin typeface="Segoe UI" panose="020B0502040204020203" pitchFamily="34" charset="0"/>
                  <a:cs typeface="Segoe UI" panose="020B0502040204020203" pitchFamily="34" charset="0"/>
                </a:rPr>
                <a:t>4</a:t>
              </a:r>
              <a:endParaRPr lang="en-US" sz="2200" b="1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0642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23</a:t>
            </a:fld>
            <a:endParaRPr lang="en-US"/>
          </a:p>
        </p:txBody>
      </p:sp>
      <p:sp>
        <p:nvSpPr>
          <p:cNvPr id="70" name="TextBox 69"/>
          <p:cNvSpPr txBox="1"/>
          <p:nvPr/>
        </p:nvSpPr>
        <p:spPr>
          <a:xfrm>
            <a:off x="553908" y="1022089"/>
            <a:ext cx="11025553" cy="5450311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17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private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void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RunScript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</a:t>
            </a:r>
            <a:r>
              <a:rPr lang="en-US" sz="17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List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&lt;</a:t>
            </a:r>
            <a:r>
              <a:rPr lang="en-US" sz="17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Point3d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&gt;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controlPoints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, </a:t>
            </a:r>
            <a:r>
              <a:rPr lang="en-US" sz="1700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int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iterationCount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, </a:t>
            </a:r>
            <a:r>
              <a:rPr lang="en-US" sz="17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ref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object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curve)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</a:t>
            </a:r>
            <a:r>
              <a:rPr lang="en-US" sz="17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for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(</a:t>
            </a:r>
            <a:r>
              <a:rPr lang="en-US" sz="1700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int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j = 0; j &lt;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iterationCount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;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j++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)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{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 </a:t>
            </a:r>
            <a:r>
              <a:rPr lang="en-US" sz="17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List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&lt;</a:t>
            </a:r>
            <a:r>
              <a:rPr lang="en-US" sz="17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Point3d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&gt;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newControlPoints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= </a:t>
            </a:r>
            <a:r>
              <a:rPr lang="en-US" sz="17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new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List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&lt;</a:t>
            </a:r>
            <a:r>
              <a:rPr lang="en-US" sz="17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Point3d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&gt;();</a:t>
            </a:r>
          </a:p>
          <a:p>
            <a:pPr defTabSz="457200"/>
            <a:endParaRPr lang="en-US" sz="17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 </a:t>
            </a:r>
            <a:r>
              <a:rPr lang="en-US" sz="17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for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(</a:t>
            </a:r>
            <a:r>
              <a:rPr lang="en-US" sz="1700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int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= 0;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&lt;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controlPoints.Count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- 1;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++)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 {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   </a:t>
            </a:r>
            <a:r>
              <a:rPr lang="en-US" sz="17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Point3d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oneQuarterPoint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= 0.75 *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controlPoints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[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] + 0.25 *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controlPoints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[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+ 1];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 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newControlPoints.Add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oneQuarterPoint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);</a:t>
            </a:r>
          </a:p>
          <a:p>
            <a:pPr defTabSz="457200"/>
            <a:endParaRPr lang="en-US" sz="17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   </a:t>
            </a:r>
            <a:r>
              <a:rPr lang="en-US" sz="17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Point3d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threeQuarterPoint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= 0.25 *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controlPoints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[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] + 0.75 *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controlPoints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[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+ 1];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  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newControlPoints.Add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threeQuarterPoint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);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 }</a:t>
            </a:r>
          </a:p>
          <a:p>
            <a:pPr defTabSz="457200"/>
            <a:endParaRPr lang="en-US" sz="17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controlPoints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=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newControlPoints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;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}</a:t>
            </a:r>
          </a:p>
          <a:p>
            <a:pPr defTabSz="457200"/>
            <a:endParaRPr lang="en-US" sz="17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curve = </a:t>
            </a:r>
            <a:r>
              <a:rPr lang="en-US" sz="17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new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PolylineCurve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controlPoints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);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48336" y="347187"/>
            <a:ext cx="6495561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Live Example: </a:t>
            </a:r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Subdivision Curve</a:t>
            </a:r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7801053" y="5278407"/>
            <a:ext cx="2647800" cy="50664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/>
          <p:cNvSpPr/>
          <p:nvPr/>
        </p:nvSpPr>
        <p:spPr>
          <a:xfrm>
            <a:off x="7691080" y="5669896"/>
            <a:ext cx="219947" cy="219947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8335455" y="5526968"/>
            <a:ext cx="234122" cy="23412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9702307" y="5266798"/>
            <a:ext cx="234122" cy="23412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0372367" y="5156825"/>
            <a:ext cx="219947" cy="219947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7144796" y="5761090"/>
            <a:ext cx="296029" cy="369332"/>
            <a:chOff x="6852060" y="2985235"/>
            <a:chExt cx="665916" cy="369332"/>
          </a:xfrm>
        </p:grpSpPr>
        <p:sp>
          <p:nvSpPr>
            <p:cNvPr id="18" name="Rounded Rectangular Callout 17"/>
            <p:cNvSpPr/>
            <p:nvPr/>
          </p:nvSpPr>
          <p:spPr>
            <a:xfrm>
              <a:off x="6852060" y="3009899"/>
              <a:ext cx="665916" cy="327083"/>
            </a:xfrm>
            <a:prstGeom prst="wedgeRoundRectCallout">
              <a:avLst>
                <a:gd name="adj1" fmla="val 102578"/>
                <a:gd name="adj2" fmla="val -37351"/>
                <a:gd name="adj3" fmla="val 16667"/>
              </a:avLst>
            </a:prstGeom>
            <a:solidFill>
              <a:srgbClr val="2B5F5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053365" y="2985235"/>
              <a:ext cx="240771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err="1">
                  <a:latin typeface="Segoe UI" panose="020B0502040204020203" pitchFamily="34" charset="0"/>
                  <a:cs typeface="Segoe UI" panose="020B0502040204020203" pitchFamily="34" charset="0"/>
                </a:rPr>
                <a:t>i</a:t>
              </a:r>
              <a:endParaRPr lang="en-US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0539415" y="4659729"/>
            <a:ext cx="754469" cy="369332"/>
            <a:chOff x="6852060" y="2988774"/>
            <a:chExt cx="1437504" cy="369332"/>
          </a:xfrm>
        </p:grpSpPr>
        <p:sp>
          <p:nvSpPr>
            <p:cNvPr id="21" name="Rounded Rectangular Callout 20"/>
            <p:cNvSpPr/>
            <p:nvPr/>
          </p:nvSpPr>
          <p:spPr>
            <a:xfrm>
              <a:off x="6852060" y="3009899"/>
              <a:ext cx="1437504" cy="327083"/>
            </a:xfrm>
            <a:prstGeom prst="wedgeRoundRectCallout">
              <a:avLst>
                <a:gd name="adj1" fmla="val -39610"/>
                <a:gd name="adj2" fmla="val 89325"/>
                <a:gd name="adj3" fmla="val 16667"/>
              </a:avLst>
            </a:prstGeom>
            <a:solidFill>
              <a:srgbClr val="2B5F5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980997" y="2988774"/>
              <a:ext cx="1234077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>
                  <a:latin typeface="Segoe UI" panose="020B0502040204020203" pitchFamily="34" charset="0"/>
                  <a:cs typeface="Segoe UI" panose="020B0502040204020203" pitchFamily="34" charset="0"/>
                </a:rPr>
                <a:t>i</a:t>
              </a:r>
              <a:r>
                <a:rPr lang="en-US" dirty="0">
                  <a:latin typeface="Segoe UI" panose="020B0502040204020203" pitchFamily="34" charset="0"/>
                  <a:cs typeface="Segoe UI" panose="020B0502040204020203" pitchFamily="34" charset="0"/>
                </a:rPr>
                <a:t> + 1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7657592" y="4920154"/>
            <a:ext cx="1006208" cy="369332"/>
            <a:chOff x="6583817" y="2985235"/>
            <a:chExt cx="1179868" cy="369332"/>
          </a:xfrm>
        </p:grpSpPr>
        <p:sp>
          <p:nvSpPr>
            <p:cNvPr id="24" name="Rounded Rectangular Callout 23"/>
            <p:cNvSpPr/>
            <p:nvPr/>
          </p:nvSpPr>
          <p:spPr>
            <a:xfrm>
              <a:off x="6852060" y="3009899"/>
              <a:ext cx="665917" cy="327083"/>
            </a:xfrm>
            <a:prstGeom prst="wedgeRoundRectCallout">
              <a:avLst>
                <a:gd name="adj1" fmla="val 40521"/>
                <a:gd name="adj2" fmla="val 103886"/>
                <a:gd name="adj3" fmla="val 16667"/>
              </a:avLst>
            </a:prstGeom>
            <a:solidFill>
              <a:srgbClr val="2B5F5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583817" y="2985235"/>
              <a:ext cx="1179868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latin typeface="Segoe UI" panose="020B0502040204020203" pitchFamily="34" charset="0"/>
                  <a:cs typeface="Segoe UI" panose="020B0502040204020203" pitchFamily="34" charset="0"/>
                </a:rPr>
                <a:t>1/4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9225025" y="4681156"/>
            <a:ext cx="567903" cy="369332"/>
            <a:chOff x="6852060" y="2985235"/>
            <a:chExt cx="665917" cy="369332"/>
          </a:xfrm>
        </p:grpSpPr>
        <p:sp>
          <p:nvSpPr>
            <p:cNvPr id="27" name="Rounded Rectangular Callout 26"/>
            <p:cNvSpPr/>
            <p:nvPr/>
          </p:nvSpPr>
          <p:spPr>
            <a:xfrm>
              <a:off x="6852060" y="3009899"/>
              <a:ext cx="665917" cy="327083"/>
            </a:xfrm>
            <a:prstGeom prst="wedgeRoundRectCallout">
              <a:avLst>
                <a:gd name="adj1" fmla="val 40521"/>
                <a:gd name="adj2" fmla="val 103886"/>
                <a:gd name="adj3" fmla="val 16667"/>
              </a:avLst>
            </a:prstGeom>
            <a:solidFill>
              <a:srgbClr val="2B5F5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866237" y="2985235"/>
              <a:ext cx="615025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latin typeface="Segoe UI" panose="020B0502040204020203" pitchFamily="34" charset="0"/>
                  <a:cs typeface="Segoe UI" panose="020B0502040204020203" pitchFamily="34" charset="0"/>
                </a:rPr>
                <a:t>3/4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491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0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0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0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24</a:t>
            </a:fld>
            <a:endParaRPr lang="en-US"/>
          </a:p>
        </p:txBody>
      </p:sp>
      <p:sp>
        <p:nvSpPr>
          <p:cNvPr id="70" name="TextBox 69"/>
          <p:cNvSpPr txBox="1"/>
          <p:nvPr/>
        </p:nvSpPr>
        <p:spPr>
          <a:xfrm>
            <a:off x="553908" y="1022089"/>
            <a:ext cx="11025553" cy="5450311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17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private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void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RunScript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</a:t>
            </a:r>
            <a:r>
              <a:rPr lang="en-US" sz="17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List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&lt;</a:t>
            </a:r>
            <a:r>
              <a:rPr lang="en-US" sz="17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Point3d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&gt;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controlPoints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, </a:t>
            </a:r>
            <a:r>
              <a:rPr lang="en-US" sz="1700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int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iterationCount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, </a:t>
            </a:r>
            <a:r>
              <a:rPr lang="en-US" sz="17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ref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object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curve)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</a:t>
            </a:r>
            <a:r>
              <a:rPr lang="en-US" sz="17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for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(</a:t>
            </a:r>
            <a:r>
              <a:rPr lang="en-US" sz="1700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int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j = 0; j &lt;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iterationCount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;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j++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)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{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 </a:t>
            </a:r>
            <a:r>
              <a:rPr lang="en-US" sz="17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List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&lt;</a:t>
            </a:r>
            <a:r>
              <a:rPr lang="en-US" sz="17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Point3d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&gt;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newControlPoints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= </a:t>
            </a:r>
            <a:r>
              <a:rPr lang="en-US" sz="17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new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List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&lt;</a:t>
            </a:r>
            <a:r>
              <a:rPr lang="en-US" sz="17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Point3d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&gt;();</a:t>
            </a:r>
          </a:p>
          <a:p>
            <a:pPr defTabSz="457200"/>
            <a:endParaRPr lang="en-US" sz="1700" dirty="0">
              <a:solidFill>
                <a:srgbClr val="04CA7D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 </a:t>
            </a:r>
            <a:r>
              <a:rPr lang="en-US" sz="17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for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(</a:t>
            </a:r>
            <a:r>
              <a:rPr lang="en-US" sz="1700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int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= 0;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&lt;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controlPoints.Count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- 1;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++)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 {</a:t>
            </a:r>
          </a:p>
          <a:p>
            <a:pPr defTabSz="457200"/>
            <a:endParaRPr lang="en-US" sz="17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 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newControlPoints.Add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(0.75 *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controlPoints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[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] + 0.25 *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controlPoints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[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+ 1]);</a:t>
            </a:r>
          </a:p>
          <a:p>
            <a:pPr defTabSz="457200"/>
            <a:endParaRPr lang="en-US" sz="17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   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  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newControlPoints.Add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(0.25 *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controlPoints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[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] + 0.75 *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controlPoints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[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+ 1]);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 }</a:t>
            </a:r>
          </a:p>
          <a:p>
            <a:pPr defTabSz="457200"/>
            <a:endParaRPr lang="en-US" sz="17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controlPoints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=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newControlPoints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;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}</a:t>
            </a:r>
          </a:p>
          <a:p>
            <a:pPr defTabSz="457200"/>
            <a:endParaRPr lang="en-US" sz="17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curve = </a:t>
            </a:r>
            <a:r>
              <a:rPr lang="en-US" sz="17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new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PolylineCurve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controlPoints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);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48336" y="347187"/>
            <a:ext cx="6495561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Live Example: </a:t>
            </a:r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Subdivision Curve</a:t>
            </a:r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7801053" y="5278407"/>
            <a:ext cx="2647800" cy="50664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/>
          <p:cNvSpPr/>
          <p:nvPr/>
        </p:nvSpPr>
        <p:spPr>
          <a:xfrm>
            <a:off x="7691080" y="5669896"/>
            <a:ext cx="219947" cy="219947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8335455" y="5526968"/>
            <a:ext cx="234122" cy="23412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9702307" y="5266798"/>
            <a:ext cx="234122" cy="23412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0372367" y="5156825"/>
            <a:ext cx="219947" cy="219947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7144796" y="5761090"/>
            <a:ext cx="296029" cy="369332"/>
            <a:chOff x="6852060" y="2985235"/>
            <a:chExt cx="665916" cy="369332"/>
          </a:xfrm>
        </p:grpSpPr>
        <p:sp>
          <p:nvSpPr>
            <p:cNvPr id="13" name="Rounded Rectangular Callout 12"/>
            <p:cNvSpPr/>
            <p:nvPr/>
          </p:nvSpPr>
          <p:spPr>
            <a:xfrm>
              <a:off x="6852060" y="3009899"/>
              <a:ext cx="665916" cy="327083"/>
            </a:xfrm>
            <a:prstGeom prst="wedgeRoundRectCallout">
              <a:avLst>
                <a:gd name="adj1" fmla="val 102578"/>
                <a:gd name="adj2" fmla="val -37351"/>
                <a:gd name="adj3" fmla="val 16667"/>
              </a:avLst>
            </a:prstGeom>
            <a:solidFill>
              <a:srgbClr val="2B5F5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053365" y="2985235"/>
              <a:ext cx="240771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err="1">
                  <a:latin typeface="Segoe UI" panose="020B0502040204020203" pitchFamily="34" charset="0"/>
                  <a:cs typeface="Segoe UI" panose="020B0502040204020203" pitchFamily="34" charset="0"/>
                </a:rPr>
                <a:t>i</a:t>
              </a:r>
              <a:endParaRPr lang="en-US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0539415" y="4659729"/>
            <a:ext cx="754469" cy="369332"/>
            <a:chOff x="6852060" y="2988774"/>
            <a:chExt cx="1437504" cy="369332"/>
          </a:xfrm>
        </p:grpSpPr>
        <p:sp>
          <p:nvSpPr>
            <p:cNvPr id="16" name="Rounded Rectangular Callout 15"/>
            <p:cNvSpPr/>
            <p:nvPr/>
          </p:nvSpPr>
          <p:spPr>
            <a:xfrm>
              <a:off x="6852060" y="3009899"/>
              <a:ext cx="1437504" cy="327083"/>
            </a:xfrm>
            <a:prstGeom prst="wedgeRoundRectCallout">
              <a:avLst>
                <a:gd name="adj1" fmla="val -39610"/>
                <a:gd name="adj2" fmla="val 89325"/>
                <a:gd name="adj3" fmla="val 16667"/>
              </a:avLst>
            </a:prstGeom>
            <a:solidFill>
              <a:srgbClr val="2B5F5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980997" y="2988774"/>
              <a:ext cx="1234077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>
                  <a:latin typeface="Segoe UI" panose="020B0502040204020203" pitchFamily="34" charset="0"/>
                  <a:cs typeface="Segoe UI" panose="020B0502040204020203" pitchFamily="34" charset="0"/>
                </a:rPr>
                <a:t>i</a:t>
              </a:r>
              <a:r>
                <a:rPr lang="en-US" dirty="0">
                  <a:latin typeface="Segoe UI" panose="020B0502040204020203" pitchFamily="34" charset="0"/>
                  <a:cs typeface="Segoe UI" panose="020B0502040204020203" pitchFamily="34" charset="0"/>
                </a:rPr>
                <a:t> + 1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7657592" y="4920154"/>
            <a:ext cx="1006208" cy="369332"/>
            <a:chOff x="6583817" y="2985235"/>
            <a:chExt cx="1179868" cy="369332"/>
          </a:xfrm>
        </p:grpSpPr>
        <p:sp>
          <p:nvSpPr>
            <p:cNvPr id="19" name="Rounded Rectangular Callout 18"/>
            <p:cNvSpPr/>
            <p:nvPr/>
          </p:nvSpPr>
          <p:spPr>
            <a:xfrm>
              <a:off x="6852060" y="3009899"/>
              <a:ext cx="665917" cy="327083"/>
            </a:xfrm>
            <a:prstGeom prst="wedgeRoundRectCallout">
              <a:avLst>
                <a:gd name="adj1" fmla="val 40521"/>
                <a:gd name="adj2" fmla="val 103886"/>
                <a:gd name="adj3" fmla="val 16667"/>
              </a:avLst>
            </a:prstGeom>
            <a:solidFill>
              <a:srgbClr val="2B5F5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583817" y="2985235"/>
              <a:ext cx="1179868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latin typeface="Segoe UI" panose="020B0502040204020203" pitchFamily="34" charset="0"/>
                  <a:cs typeface="Segoe UI" panose="020B0502040204020203" pitchFamily="34" charset="0"/>
                </a:rPr>
                <a:t>1/4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9225025" y="4681156"/>
            <a:ext cx="567903" cy="369332"/>
            <a:chOff x="6852060" y="2985235"/>
            <a:chExt cx="665917" cy="369332"/>
          </a:xfrm>
        </p:grpSpPr>
        <p:sp>
          <p:nvSpPr>
            <p:cNvPr id="22" name="Rounded Rectangular Callout 21"/>
            <p:cNvSpPr/>
            <p:nvPr/>
          </p:nvSpPr>
          <p:spPr>
            <a:xfrm>
              <a:off x="6852060" y="3009899"/>
              <a:ext cx="665917" cy="327083"/>
            </a:xfrm>
            <a:prstGeom prst="wedgeRoundRectCallout">
              <a:avLst>
                <a:gd name="adj1" fmla="val 40521"/>
                <a:gd name="adj2" fmla="val 103886"/>
                <a:gd name="adj3" fmla="val 16667"/>
              </a:avLst>
            </a:prstGeom>
            <a:solidFill>
              <a:srgbClr val="2B5F5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866237" y="2985235"/>
              <a:ext cx="615025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latin typeface="Segoe UI" panose="020B0502040204020203" pitchFamily="34" charset="0"/>
                  <a:cs typeface="Segoe UI" panose="020B0502040204020203" pitchFamily="34" charset="0"/>
                </a:rPr>
                <a:t>3/4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3868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25</a:t>
            </a:fld>
            <a:endParaRPr lang="en-US"/>
          </a:p>
        </p:txBody>
      </p:sp>
      <p:sp>
        <p:nvSpPr>
          <p:cNvPr id="71" name="TextBox 70"/>
          <p:cNvSpPr txBox="1"/>
          <p:nvPr/>
        </p:nvSpPr>
        <p:spPr>
          <a:xfrm>
            <a:off x="1846314" y="3072787"/>
            <a:ext cx="848802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Why curve </a:t>
            </a:r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degree</a:t>
            </a:r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 is usually </a:t>
            </a:r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3</a:t>
            </a:r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 by default ?</a:t>
            </a:r>
          </a:p>
        </p:txBody>
      </p:sp>
    </p:spTree>
    <p:extLst>
      <p:ext uri="{BB962C8B-B14F-4D97-AF65-F5344CB8AC3E}">
        <p14:creationId xmlns:p14="http://schemas.microsoft.com/office/powerpoint/2010/main" val="1273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26</a:t>
            </a:fld>
            <a:endParaRPr lang="en-US"/>
          </a:p>
        </p:txBody>
      </p:sp>
      <p:sp>
        <p:nvSpPr>
          <p:cNvPr id="71" name="TextBox 70"/>
          <p:cNvSpPr txBox="1"/>
          <p:nvPr/>
        </p:nvSpPr>
        <p:spPr>
          <a:xfrm>
            <a:off x="580222" y="505433"/>
            <a:ext cx="89952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Degree </a:t>
            </a:r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</a:t>
            </a:r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 is smooth, but </a:t>
            </a:r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not</a:t>
            </a:r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 smooth enough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8957" y="1797312"/>
            <a:ext cx="6479286" cy="418018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690414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27</a:t>
            </a:fld>
            <a:endParaRPr lang="en-US"/>
          </a:p>
        </p:txBody>
      </p:sp>
      <p:sp>
        <p:nvSpPr>
          <p:cNvPr id="71" name="TextBox 70"/>
          <p:cNvSpPr txBox="1"/>
          <p:nvPr/>
        </p:nvSpPr>
        <p:spPr>
          <a:xfrm>
            <a:off x="580222" y="505433"/>
            <a:ext cx="89952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Degree </a:t>
            </a:r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</a:t>
            </a:r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 is smooth, but </a:t>
            </a:r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not</a:t>
            </a:r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 smooth enough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3288324" y="3244361"/>
            <a:ext cx="4448907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Arc 5"/>
          <p:cNvSpPr/>
          <p:nvPr/>
        </p:nvSpPr>
        <p:spPr>
          <a:xfrm>
            <a:off x="6396404" y="3244361"/>
            <a:ext cx="2681653" cy="2681653"/>
          </a:xfrm>
          <a:prstGeom prst="arc">
            <a:avLst/>
          </a:prstGeom>
          <a:noFill/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c 9"/>
          <p:cNvSpPr/>
          <p:nvPr/>
        </p:nvSpPr>
        <p:spPr>
          <a:xfrm rot="5400000">
            <a:off x="6396404" y="3244360"/>
            <a:ext cx="2681653" cy="2681653"/>
          </a:xfrm>
          <a:prstGeom prst="arc">
            <a:avLst/>
          </a:prstGeom>
          <a:noFill/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Connector 11"/>
          <p:cNvCxnSpPr/>
          <p:nvPr/>
        </p:nvCxnSpPr>
        <p:spPr>
          <a:xfrm>
            <a:off x="3288323" y="5926013"/>
            <a:ext cx="4448907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3631223" y="2004646"/>
            <a:ext cx="0" cy="1239714"/>
          </a:xfrm>
          <a:prstGeom prst="straightConnector1">
            <a:avLst/>
          </a:prstGeom>
          <a:ln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4460631" y="2004646"/>
            <a:ext cx="0" cy="1239714"/>
          </a:xfrm>
          <a:prstGeom prst="straightConnector1">
            <a:avLst/>
          </a:prstGeom>
          <a:ln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7737230" y="2004646"/>
            <a:ext cx="0" cy="1239714"/>
          </a:xfrm>
          <a:prstGeom prst="straightConnector1">
            <a:avLst/>
          </a:prstGeom>
          <a:ln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6935157" y="2004646"/>
            <a:ext cx="0" cy="1239714"/>
          </a:xfrm>
          <a:prstGeom prst="straightConnector1">
            <a:avLst/>
          </a:prstGeom>
          <a:ln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6131169" y="2004646"/>
            <a:ext cx="0" cy="1239714"/>
          </a:xfrm>
          <a:prstGeom prst="straightConnector1">
            <a:avLst/>
          </a:prstGeom>
          <a:ln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5295898" y="2004646"/>
            <a:ext cx="0" cy="1239714"/>
          </a:xfrm>
          <a:prstGeom prst="straightConnector1">
            <a:avLst/>
          </a:prstGeom>
          <a:ln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8232023" y="2180492"/>
            <a:ext cx="445985" cy="1159115"/>
          </a:xfrm>
          <a:prstGeom prst="straightConnector1">
            <a:avLst/>
          </a:prstGeom>
          <a:ln>
            <a:solidFill>
              <a:srgbClr val="FFFF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V="1">
            <a:off x="8663832" y="2760049"/>
            <a:ext cx="795674" cy="863843"/>
          </a:xfrm>
          <a:prstGeom prst="straightConnector1">
            <a:avLst/>
          </a:prstGeom>
          <a:ln>
            <a:solidFill>
              <a:srgbClr val="FFFF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stCxn id="6" idx="0"/>
          </p:cNvCxnSpPr>
          <p:nvPr/>
        </p:nvCxnSpPr>
        <p:spPr>
          <a:xfrm>
            <a:off x="7737230" y="3244361"/>
            <a:ext cx="0" cy="2681652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768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28</a:t>
            </a:fld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505" y="1452197"/>
            <a:ext cx="8572500" cy="47625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580222" y="505433"/>
            <a:ext cx="89952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Degree </a:t>
            </a:r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</a:t>
            </a:r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 is smooth, but </a:t>
            </a:r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not</a:t>
            </a:r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 smooth enough</a:t>
            </a:r>
          </a:p>
        </p:txBody>
      </p:sp>
      <p:sp>
        <p:nvSpPr>
          <p:cNvPr id="5" name="Oval 4"/>
          <p:cNvSpPr/>
          <p:nvPr/>
        </p:nvSpPr>
        <p:spPr>
          <a:xfrm>
            <a:off x="6921797" y="5178055"/>
            <a:ext cx="829340" cy="829340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dash"/>
          </a:ln>
          <a:effectLst>
            <a:outerShdw blurRad="127000" dist="38100" dir="2700000" algn="tl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/>
          <p:cNvSpPr/>
          <p:nvPr/>
        </p:nvSpPr>
        <p:spPr>
          <a:xfrm>
            <a:off x="2884970" y="4245934"/>
            <a:ext cx="829340" cy="829340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dash"/>
          </a:ln>
          <a:effectLst>
            <a:outerShdw blurRad="127000" dist="38100" dir="2700000" algn="tl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024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5195" y="3352268"/>
            <a:ext cx="11641607" cy="2064769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20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for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(</a:t>
            </a:r>
            <a:r>
              <a:rPr lang="en-US" sz="2000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int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= 0; </a:t>
            </a:r>
            <a:r>
              <a:rPr lang="en-US" sz="20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&lt; </a:t>
            </a:r>
            <a:r>
              <a:rPr lang="en-US" sz="20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controlPoints.Count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- 3; </a:t>
            </a:r>
            <a:r>
              <a:rPr lang="en-US" sz="20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++)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sz="200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000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newControlPoints.Add(0.5 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* </a:t>
            </a:r>
            <a:r>
              <a:rPr lang="en-US" sz="20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controlPoints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[</a:t>
            </a:r>
            <a:r>
              <a:rPr lang="en-US" sz="20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] + 0.5 * </a:t>
            </a:r>
            <a:r>
              <a:rPr lang="en-US" sz="20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controlPoints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[</a:t>
            </a:r>
            <a:r>
              <a:rPr lang="en-US" sz="20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+ </a:t>
            </a:r>
            <a:r>
              <a:rPr lang="en-US" sz="200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1</a:t>
            </a:r>
            <a:r>
              <a:rPr lang="en-US" sz="2000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]);</a:t>
            </a:r>
          </a:p>
          <a:p>
            <a:pPr defTabSz="457200"/>
            <a:r>
              <a:rPr lang="en-US" sz="200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newControlPoints.Add(0.125 * controlPoints[i] + 0.75 * controlPoints[i + 1] + </a:t>
            </a:r>
            <a:r>
              <a:rPr lang="en-US" sz="2000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</a:t>
            </a:r>
          </a:p>
          <a:p>
            <a:pPr defTabSz="457200"/>
            <a:r>
              <a:rPr lang="en-US" sz="200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000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                                                   0.125 </a:t>
            </a:r>
            <a:r>
              <a:rPr lang="en-US" sz="200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* controlPoints[i + 2</a:t>
            </a:r>
            <a:r>
              <a:rPr lang="en-US" sz="2000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]);</a:t>
            </a:r>
            <a:endParaRPr lang="en-US" sz="20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55607" y="1977320"/>
            <a:ext cx="714811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Catmull</a:t>
            </a:r>
            <a:r>
              <a:rPr lang="en-US" sz="3000" dirty="0">
                <a:solidFill>
                  <a:schemeClr val="accent2">
                    <a:lumMod val="60000"/>
                    <a:lumOff val="4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-Clark</a:t>
            </a:r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 Subdivision Scheme (1978)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43597" y="2387795"/>
            <a:ext cx="490480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Converges to </a:t>
            </a:r>
            <a:r>
              <a:rPr lang="en-US" sz="3000" dirty="0">
                <a:solidFill>
                  <a:schemeClr val="accent2">
                    <a:lumMod val="60000"/>
                    <a:lumOff val="4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cubic B-spline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97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35023" y="796653"/>
            <a:ext cx="1891864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00" b="1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Day 1</a:t>
            </a:r>
          </a:p>
          <a:p>
            <a:pPr algn="ctr"/>
            <a:r>
              <a:rPr lang="en-US" sz="2400" dirty="0" smtClean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26/04/2018</a:t>
            </a:r>
            <a:endParaRPr lang="en-US" sz="2400" dirty="0">
              <a:solidFill>
                <a:srgbClr val="FFAA5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87825" y="796653"/>
            <a:ext cx="80287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Intro to C</a:t>
            </a: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# </a:t>
            </a:r>
            <a:r>
              <a:rPr lang="en-US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language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The </a:t>
            </a:r>
            <a:r>
              <a:rPr lang="en-US" sz="2000" i="1" dirty="0">
                <a:latin typeface="Segoe UI" panose="020B0502040204020203" pitchFamily="34" charset="0"/>
                <a:cs typeface="Segoe UI" panose="020B0502040204020203" pitchFamily="34" charset="0"/>
              </a:rPr>
              <a:t>C# Script </a:t>
            </a: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component in Grasshopper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err="1" smtClean="0">
                <a:latin typeface="Segoe UI" panose="020B0502040204020203" pitchFamily="34" charset="0"/>
                <a:cs typeface="Segoe UI" panose="020B0502040204020203" pitchFamily="34" charset="0"/>
              </a:rPr>
              <a:t>RhinoCommon</a:t>
            </a:r>
            <a:r>
              <a:rPr lang="en-US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(</a:t>
            </a:r>
            <a:r>
              <a:rPr lang="en-US" sz="2000" dirty="0" err="1" smtClean="0">
                <a:latin typeface="Segoe UI" panose="020B0502040204020203" pitchFamily="34" charset="0"/>
                <a:cs typeface="Segoe UI" panose="020B0502040204020203" pitchFamily="34" charset="0"/>
              </a:rPr>
              <a:t>Pointn</a:t>
            </a:r>
            <a:r>
              <a:rPr lang="en-US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, Vector, Curve, etc…)</a:t>
            </a:r>
            <a:endParaRPr lang="en-US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Exercise: Circle relaxation and Curve Subdivision Growth</a:t>
            </a:r>
            <a:endParaRPr lang="en-US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3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535022" y="2561419"/>
            <a:ext cx="1891865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00" b="1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Day 2</a:t>
            </a:r>
          </a:p>
          <a:p>
            <a:pPr algn="ctr"/>
            <a:r>
              <a:rPr lang="en-US" sz="2500" dirty="0" smtClean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27/04/2018</a:t>
            </a:r>
            <a:endParaRPr lang="en-US" sz="2500" dirty="0">
              <a:solidFill>
                <a:srgbClr val="FFAA5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87825" y="2369058"/>
            <a:ext cx="71512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Visual Studio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Create Grasshopper plugins</a:t>
            </a:r>
            <a:endParaRPr lang="en-US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Objected-oriented programming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Meshes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Exercise: mesh growth based on subdivision and collision avoidance</a:t>
            </a:r>
            <a:endParaRPr lang="en-US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35022" y="4326184"/>
            <a:ext cx="1891865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00" b="1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Day 3</a:t>
            </a:r>
          </a:p>
          <a:p>
            <a:pPr algn="ctr"/>
            <a:r>
              <a:rPr lang="en-US" sz="2500" dirty="0" smtClean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28/04/2018</a:t>
            </a:r>
            <a:endParaRPr lang="en-US" sz="2500" dirty="0">
              <a:solidFill>
                <a:srgbClr val="FFAA5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87825" y="4326184"/>
            <a:ext cx="776089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Computational Complexity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Spatial data structure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Speed up collision detection with R-Tree</a:t>
            </a:r>
            <a:endParaRPr lang="en-US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Using external libraries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 err="1" smtClean="0">
                <a:latin typeface="Segoe UI" panose="020B0502040204020203" pitchFamily="34" charset="0"/>
                <a:cs typeface="Segoe UI" panose="020B0502040204020203" pitchFamily="34" charset="0"/>
              </a:rPr>
              <a:t>IronPython</a:t>
            </a:r>
            <a:r>
              <a:rPr lang="en-US" sz="2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and .NET interop</a:t>
            </a:r>
          </a:p>
        </p:txBody>
      </p:sp>
    </p:spTree>
    <p:extLst>
      <p:ext uri="{BB962C8B-B14F-4D97-AF65-F5344CB8AC3E}">
        <p14:creationId xmlns:p14="http://schemas.microsoft.com/office/powerpoint/2010/main" val="2452690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3572" y="672161"/>
            <a:ext cx="4234364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Subdivision Surfaces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85054" y="5839363"/>
            <a:ext cx="590668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err="1">
                <a:latin typeface="Segoe UI" panose="020B0502040204020203" pitchFamily="34" charset="0"/>
                <a:cs typeface="Segoe UI" panose="020B0502040204020203" pitchFamily="34" charset="0"/>
              </a:rPr>
              <a:t>Catmull</a:t>
            </a:r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-Clark Subdivision Surface</a:t>
            </a:r>
          </a:p>
        </p:txBody>
      </p:sp>
      <p:pic>
        <p:nvPicPr>
          <p:cNvPr id="4098" name="Picture 2" descr="File:Catmull-Clark subdivision of 4 plane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2704" y="1622028"/>
            <a:ext cx="5394325" cy="4045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30</a:t>
            </a:fld>
            <a:endParaRPr lang="en-US"/>
          </a:p>
        </p:txBody>
      </p:sp>
      <p:pic>
        <p:nvPicPr>
          <p:cNvPr id="8" name="Picture 4" descr="http://40.media.tumblr.com/tumblr_kwxql6MA751qzlu28o1_5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4097" y="1622028"/>
            <a:ext cx="2955984" cy="3994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4362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31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2693499"/>
            <a:ext cx="12192000" cy="1692771"/>
          </a:xfrm>
          <a:prstGeom prst="rect">
            <a:avLst/>
          </a:prstGeom>
          <a:noFill/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600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Variable and data types</a:t>
            </a:r>
          </a:p>
          <a:p>
            <a:pPr algn="ctr"/>
            <a:r>
              <a:rPr lang="en-US" sz="440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 more details</a:t>
            </a:r>
            <a:endParaRPr lang="en-US" sz="4400" dirty="0">
              <a:solidFill>
                <a:srgbClr val="FFAA5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0070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3572" y="672161"/>
            <a:ext cx="5783250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What is a “variable” anyway?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72451" y="3203230"/>
            <a:ext cx="5120657" cy="1141439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Point3d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A = </a:t>
            </a:r>
            <a:r>
              <a:rPr lang="en-US" sz="20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new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Point3d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(0, 0, 0);</a:t>
            </a:r>
          </a:p>
          <a:p>
            <a:r>
              <a:rPr lang="en-US" sz="20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Point3d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B = A;</a:t>
            </a:r>
          </a:p>
          <a:p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A.Z = 2;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92104" y="1682447"/>
            <a:ext cx="2019240" cy="1141439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int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a = 12;</a:t>
            </a:r>
          </a:p>
          <a:p>
            <a:r>
              <a:rPr lang="en-US" sz="2000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int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b = a;</a:t>
            </a:r>
          </a:p>
          <a:p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a = 7;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889892" y="4691447"/>
            <a:ext cx="5441168" cy="1449216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List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&lt;</a:t>
            </a:r>
            <a:r>
              <a:rPr lang="en-US" sz="20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string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&gt;</a:t>
            </a:r>
            <a:r>
              <a:rPr lang="en-US" sz="20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a = </a:t>
            </a:r>
            <a:r>
              <a:rPr lang="en-US" sz="20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new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List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&lt;</a:t>
            </a:r>
            <a:r>
              <a:rPr lang="en-US" sz="20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string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&gt;();</a:t>
            </a:r>
          </a:p>
          <a:p>
            <a:r>
              <a:rPr lang="en-US" sz="20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a.Add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</a:t>
            </a:r>
            <a:r>
              <a:rPr lang="en-US" sz="2000" dirty="0">
                <a:solidFill>
                  <a:srgbClr val="F4A16F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"Hello"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);</a:t>
            </a:r>
          </a:p>
          <a:p>
            <a:r>
              <a:rPr lang="en-US" sz="20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List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&lt;</a:t>
            </a:r>
            <a:r>
              <a:rPr lang="en-US" sz="20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string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&gt;</a:t>
            </a:r>
            <a:r>
              <a:rPr lang="en-US" sz="20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b = a;</a:t>
            </a:r>
          </a:p>
          <a:p>
            <a:r>
              <a:rPr lang="en-US" sz="20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a.Add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</a:t>
            </a:r>
            <a:r>
              <a:rPr lang="en-US" sz="2000" dirty="0">
                <a:solidFill>
                  <a:srgbClr val="F4A16F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"Goodbye"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);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358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3572" y="672161"/>
            <a:ext cx="8477642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What is actually “stored” inside a variable?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26024" y="3155934"/>
            <a:ext cx="944792" cy="1449216"/>
          </a:xfrm>
          <a:prstGeom prst="rect">
            <a:avLst/>
          </a:prstGeom>
          <a:solidFill>
            <a:srgbClr val="0F282A">
              <a:alpha val="20000"/>
            </a:srgbClr>
          </a:solidFill>
          <a:ln w="12700">
            <a:solidFill>
              <a:srgbClr val="FFFFFF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</a:t>
            </a:r>
          </a:p>
          <a:p>
            <a:pPr algn="ctr"/>
            <a:r>
              <a:rPr lang="en-US" sz="4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7985" y="1656794"/>
            <a:ext cx="2019240" cy="1141439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int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a = 12;</a:t>
            </a:r>
          </a:p>
          <a:p>
            <a:r>
              <a:rPr lang="en-US" sz="2000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int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b = a;</a:t>
            </a:r>
          </a:p>
          <a:p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a = 7;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648859" y="3155934"/>
            <a:ext cx="944792" cy="1449216"/>
          </a:xfrm>
          <a:prstGeom prst="rect">
            <a:avLst/>
          </a:prstGeom>
          <a:solidFill>
            <a:srgbClr val="0F282A">
              <a:alpha val="20000"/>
            </a:srgbClr>
          </a:solidFill>
          <a:ln w="12700">
            <a:solidFill>
              <a:srgbClr val="FFFFFF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</a:t>
            </a:r>
          </a:p>
          <a:p>
            <a:pPr algn="ctr"/>
            <a:endParaRPr lang="en-US" sz="40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26024" y="3155934"/>
            <a:ext cx="944792" cy="1449216"/>
          </a:xfrm>
          <a:prstGeom prst="rect">
            <a:avLst/>
          </a:prstGeom>
          <a:solidFill>
            <a:srgbClr val="0F282A">
              <a:alpha val="20000"/>
            </a:srgbClr>
          </a:solidFill>
          <a:ln w="12700">
            <a:solidFill>
              <a:srgbClr val="FFFFFF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</a:t>
            </a:r>
          </a:p>
          <a:p>
            <a:pPr algn="ctr"/>
            <a:r>
              <a:rPr lang="en-US" sz="4000" dirty="0">
                <a:solidFill>
                  <a:srgbClr val="FFC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7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648859" y="3155934"/>
            <a:ext cx="944792" cy="1449216"/>
          </a:xfrm>
          <a:prstGeom prst="rect">
            <a:avLst/>
          </a:prstGeom>
          <a:solidFill>
            <a:srgbClr val="0F282A">
              <a:alpha val="20000"/>
            </a:srgbClr>
          </a:solidFill>
          <a:ln w="12700">
            <a:solidFill>
              <a:srgbClr val="FFFFFF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</a:t>
            </a:r>
          </a:p>
          <a:p>
            <a:pPr algn="ctr"/>
            <a:r>
              <a:rPr lang="en-US" sz="4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12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131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8" grpId="0" animBg="1"/>
      <p:bldP spid="10" grpId="0" animBg="1"/>
      <p:bldP spid="10" grpId="1" animBg="1"/>
      <p:bldP spid="13" grpId="0" animBg="1"/>
      <p:bldP spid="1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3572" y="672161"/>
            <a:ext cx="8477642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What is actually “stored” inside a variable?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25619" y="1658799"/>
            <a:ext cx="5120657" cy="1141439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Point3d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A = </a:t>
            </a:r>
            <a:r>
              <a:rPr lang="en-US" sz="20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new</a:t>
            </a:r>
            <a:r>
              <a:rPr lang="en-US" sz="20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Point3d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(0, 0, 0);</a:t>
            </a:r>
          </a:p>
          <a:p>
            <a:r>
              <a:rPr lang="en-US" sz="20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Point3d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B = A;</a:t>
            </a:r>
          </a:p>
          <a:p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A.Z = 2;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65714" y="3743762"/>
            <a:ext cx="2413959" cy="1449216"/>
          </a:xfrm>
          <a:prstGeom prst="rect">
            <a:avLst/>
          </a:prstGeom>
          <a:solidFill>
            <a:srgbClr val="0F282A">
              <a:alpha val="20000"/>
            </a:srgbClr>
          </a:solidFill>
          <a:ln w="12700">
            <a:solidFill>
              <a:srgbClr val="FFFFFF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</a:t>
            </a:r>
          </a:p>
          <a:p>
            <a:pPr algn="ctr"/>
            <a:r>
              <a:rPr lang="en-US" sz="4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(0, 0, 0)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57716" y="3743762"/>
            <a:ext cx="2233884" cy="1449216"/>
          </a:xfrm>
          <a:prstGeom prst="rect">
            <a:avLst/>
          </a:prstGeom>
          <a:solidFill>
            <a:srgbClr val="0F282A">
              <a:alpha val="20000"/>
            </a:srgbClr>
          </a:solidFill>
          <a:ln w="12700">
            <a:solidFill>
              <a:srgbClr val="FFFFFF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</a:t>
            </a:r>
          </a:p>
          <a:p>
            <a:pPr algn="ctr"/>
            <a:endParaRPr lang="en-US" sz="40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65713" y="3743762"/>
            <a:ext cx="2413959" cy="1449216"/>
          </a:xfrm>
          <a:prstGeom prst="rect">
            <a:avLst/>
          </a:prstGeom>
          <a:solidFill>
            <a:srgbClr val="0F282A">
              <a:alpha val="20000"/>
            </a:srgbClr>
          </a:solidFill>
          <a:ln w="12700">
            <a:solidFill>
              <a:srgbClr val="FFFFFF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</a:t>
            </a:r>
          </a:p>
          <a:p>
            <a:pPr algn="ctr"/>
            <a:r>
              <a:rPr lang="en-US" sz="4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(0, 0, </a:t>
            </a:r>
            <a:r>
              <a:rPr lang="en-US" sz="4000" dirty="0">
                <a:solidFill>
                  <a:srgbClr val="FFC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</a:t>
            </a:r>
            <a:r>
              <a:rPr lang="en-US" sz="4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757714" y="3743762"/>
            <a:ext cx="2233885" cy="1449216"/>
          </a:xfrm>
          <a:prstGeom prst="rect">
            <a:avLst/>
          </a:prstGeom>
          <a:solidFill>
            <a:srgbClr val="0F282A">
              <a:alpha val="20000"/>
            </a:srgbClr>
          </a:solidFill>
          <a:ln w="12700">
            <a:solidFill>
              <a:srgbClr val="FFFFFF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</a:t>
            </a:r>
          </a:p>
          <a:p>
            <a:pPr algn="ctr"/>
            <a:r>
              <a:rPr lang="en-US" sz="4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(0, 0, 0)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142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1" grpId="1" animBg="1"/>
      <p:bldP spid="12" grpId="0" animBg="1"/>
      <p:bldP spid="12" grpId="1" animBg="1"/>
      <p:bldP spid="14" grpId="0" animBg="1"/>
      <p:bldP spid="1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3572" y="672161"/>
            <a:ext cx="8477642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What is actually “stored” inside a variable?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33254" y="1473773"/>
            <a:ext cx="5418724" cy="1449216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List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&lt;</a:t>
            </a:r>
            <a:r>
              <a:rPr lang="en-US" sz="20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string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&gt;</a:t>
            </a:r>
            <a:r>
              <a:rPr lang="en-US" sz="20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a = </a:t>
            </a:r>
            <a:r>
              <a:rPr lang="en-US" sz="20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new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List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&lt;</a:t>
            </a:r>
            <a:r>
              <a:rPr lang="en-US" sz="20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string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&gt;();</a:t>
            </a:r>
          </a:p>
          <a:p>
            <a:r>
              <a:rPr lang="en-US" sz="20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a.Add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</a:t>
            </a:r>
            <a:r>
              <a:rPr lang="en-US" sz="2000" dirty="0">
                <a:solidFill>
                  <a:srgbClr val="F4A16F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"Hello"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);</a:t>
            </a:r>
          </a:p>
          <a:p>
            <a:r>
              <a:rPr lang="en-US" sz="20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List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&lt;</a:t>
            </a:r>
            <a:r>
              <a:rPr lang="en-US" sz="20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string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&gt;</a:t>
            </a:r>
            <a:r>
              <a:rPr lang="en-US" sz="20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b = a;</a:t>
            </a:r>
          </a:p>
          <a:p>
            <a:r>
              <a:rPr lang="en-US" sz="20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a.Add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</a:t>
            </a:r>
            <a:r>
              <a:rPr lang="en-US" sz="2000" dirty="0">
                <a:solidFill>
                  <a:srgbClr val="F4A16F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"Goodbye"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);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42516" y="3193654"/>
            <a:ext cx="1600200" cy="1449216"/>
          </a:xfrm>
          <a:prstGeom prst="rect">
            <a:avLst/>
          </a:prstGeom>
          <a:solidFill>
            <a:srgbClr val="0F282A">
              <a:alpha val="20000"/>
            </a:srgbClr>
          </a:solidFill>
          <a:ln w="12700">
            <a:solidFill>
              <a:srgbClr val="FFFFFF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</a:t>
            </a:r>
          </a:p>
          <a:p>
            <a:pPr algn="ctr"/>
            <a:endParaRPr lang="en-US" sz="40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441113" y="3193654"/>
            <a:ext cx="1600201" cy="1449216"/>
          </a:xfrm>
          <a:prstGeom prst="rect">
            <a:avLst/>
          </a:prstGeom>
          <a:solidFill>
            <a:srgbClr val="0F282A">
              <a:alpha val="20000"/>
            </a:srgbClr>
          </a:solidFill>
          <a:ln w="12700">
            <a:solidFill>
              <a:srgbClr val="FFFFFF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</a:t>
            </a:r>
          </a:p>
          <a:p>
            <a:pPr algn="ctr"/>
            <a:endParaRPr lang="en-US" sz="40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06002" y="5261939"/>
            <a:ext cx="3743340" cy="1141439"/>
          </a:xfrm>
          <a:prstGeom prst="rect">
            <a:avLst/>
          </a:prstGeom>
          <a:solidFill>
            <a:srgbClr val="0F282A">
              <a:alpha val="20000"/>
            </a:srgbClr>
          </a:solidFill>
          <a:ln w="12700">
            <a:solidFill>
              <a:srgbClr val="FFFFFF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3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actual list</a:t>
            </a:r>
          </a:p>
          <a:p>
            <a:pPr algn="ctr"/>
            <a:r>
              <a:rPr lang="en-US" sz="3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&lt;empty&gt;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3642616" y="4245429"/>
            <a:ext cx="2355413" cy="925285"/>
          </a:xfrm>
          <a:prstGeom prst="straightConnector1">
            <a:avLst/>
          </a:prstGeom>
          <a:ln w="28575">
            <a:solidFill>
              <a:srgbClr val="FFC00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6885800" y="4245428"/>
            <a:ext cx="2393920" cy="925286"/>
          </a:xfrm>
          <a:prstGeom prst="straightConnector1">
            <a:avLst/>
          </a:prstGeom>
          <a:ln w="28575">
            <a:solidFill>
              <a:srgbClr val="FFC00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606002" y="5261939"/>
            <a:ext cx="3743340" cy="1141439"/>
          </a:xfrm>
          <a:prstGeom prst="rect">
            <a:avLst/>
          </a:prstGeom>
          <a:solidFill>
            <a:srgbClr val="0F282A">
              <a:alpha val="20000"/>
            </a:srgbClr>
          </a:solidFill>
          <a:ln w="12700">
            <a:solidFill>
              <a:srgbClr val="FFFFFF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3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actual list</a:t>
            </a:r>
          </a:p>
          <a:p>
            <a:pPr algn="ctr"/>
            <a:r>
              <a:rPr lang="en-US" sz="3000" dirty="0">
                <a:solidFill>
                  <a:schemeClr val="bg2">
                    <a:lumMod val="60000"/>
                    <a:lumOff val="4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“Hello”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606002" y="5300410"/>
            <a:ext cx="3743340" cy="1064495"/>
          </a:xfrm>
          <a:prstGeom prst="rect">
            <a:avLst/>
          </a:prstGeom>
          <a:solidFill>
            <a:srgbClr val="0F282A">
              <a:alpha val="20000"/>
            </a:srgbClr>
          </a:solidFill>
          <a:ln w="12700">
            <a:solidFill>
              <a:srgbClr val="FFFFFF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3000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The actual list</a:t>
            </a:r>
          </a:p>
          <a:p>
            <a:pPr algn="ctr"/>
            <a:r>
              <a:rPr lang="en-US" sz="2500" dirty="0">
                <a:solidFill>
                  <a:srgbClr val="F4A16F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“Hello”, “Goodbye”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20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5" grpId="0" animBg="1"/>
      <p:bldP spid="10" grpId="0" animBg="1"/>
      <p:bldP spid="10" grpId="1" animBg="1"/>
      <p:bldP spid="19" grpId="0" animBg="1"/>
      <p:bldP spid="19" grpId="1" animBg="1"/>
      <p:bldP spid="2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3572" y="672161"/>
            <a:ext cx="7849841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So, there are two “kinds” of data types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62743" y="2149864"/>
            <a:ext cx="4397828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Value type</a:t>
            </a:r>
          </a:p>
          <a:p>
            <a:pPr algn="ctr"/>
            <a:r>
              <a:rPr lang="en-US" sz="2500" i="1" dirty="0" err="1">
                <a:latin typeface="Segoe UI" panose="020B0502040204020203" pitchFamily="34" charset="0"/>
                <a:cs typeface="Segoe UI" panose="020B0502040204020203" pitchFamily="34" charset="0"/>
              </a:rPr>
              <a:t>int</a:t>
            </a:r>
            <a:r>
              <a:rPr lang="en-US" sz="2500" i="1" dirty="0">
                <a:latin typeface="Segoe UI" panose="020B0502040204020203" pitchFamily="34" charset="0"/>
                <a:cs typeface="Segoe UI" panose="020B0502040204020203" pitchFamily="34" charset="0"/>
              </a:rPr>
              <a:t>, double, …</a:t>
            </a:r>
          </a:p>
          <a:p>
            <a:pPr algn="ctr"/>
            <a:r>
              <a:rPr lang="en-US" sz="2500" i="1" dirty="0">
                <a:latin typeface="Segoe UI" panose="020B0502040204020203" pitchFamily="34" charset="0"/>
                <a:cs typeface="Segoe UI" panose="020B0502040204020203" pitchFamily="34" charset="0"/>
              </a:rPr>
              <a:t>Point3d, Vector3D, Circle …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835990" y="2149865"/>
            <a:ext cx="3318537" cy="1400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Reference type</a:t>
            </a:r>
          </a:p>
          <a:p>
            <a:pPr algn="ctr"/>
            <a:r>
              <a:rPr lang="en-US" sz="2500" i="1" dirty="0">
                <a:latin typeface="Segoe UI" panose="020B0502040204020203" pitchFamily="34" charset="0"/>
                <a:cs typeface="Segoe UI" panose="020B0502040204020203" pitchFamily="34" charset="0"/>
              </a:rPr>
              <a:t>List, …</a:t>
            </a:r>
          </a:p>
          <a:p>
            <a:pPr algn="ctr"/>
            <a:r>
              <a:rPr lang="en-US" sz="2500" i="1" dirty="0">
                <a:latin typeface="Segoe UI" panose="020B0502040204020203" pitchFamily="34" charset="0"/>
                <a:cs typeface="Segoe UI" panose="020B0502040204020203" pitchFamily="34" charset="0"/>
              </a:rPr>
              <a:t>Curve, </a:t>
            </a:r>
            <a:r>
              <a:rPr lang="en-US" sz="2500" i="1" dirty="0" err="1">
                <a:latin typeface="Segoe UI" panose="020B0502040204020203" pitchFamily="34" charset="0"/>
                <a:cs typeface="Segoe UI" panose="020B0502040204020203" pitchFamily="34" charset="0"/>
              </a:rPr>
              <a:t>Brep</a:t>
            </a:r>
            <a:r>
              <a:rPr lang="en-US" sz="2500" i="1" dirty="0">
                <a:latin typeface="Segoe UI" panose="020B0502040204020203" pitchFamily="34" charset="0"/>
                <a:cs typeface="Segoe UI" panose="020B0502040204020203" pitchFamily="34" charset="0"/>
              </a:rPr>
              <a:t>, Surface …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25619" y="3763834"/>
            <a:ext cx="50756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solidFill>
                  <a:schemeClr val="accent2">
                    <a:lumMod val="40000"/>
                    <a:lumOff val="6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Data is copied </a:t>
            </a:r>
          </a:p>
          <a:p>
            <a:pPr algn="ctr"/>
            <a:r>
              <a:rPr lang="en-US" sz="2500" dirty="0">
                <a:solidFill>
                  <a:schemeClr val="accent2">
                    <a:lumMod val="40000"/>
                    <a:lumOff val="6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by the “equal” operator</a:t>
            </a:r>
            <a:endParaRPr lang="en-US" sz="2500" i="1" dirty="0">
              <a:solidFill>
                <a:schemeClr val="accent2">
                  <a:lumMod val="40000"/>
                  <a:lumOff val="6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57428" y="3763834"/>
            <a:ext cx="50756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solidFill>
                  <a:schemeClr val="accent2">
                    <a:lumMod val="40000"/>
                    <a:lumOff val="6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reference (to the actual data) is copied</a:t>
            </a:r>
            <a:endParaRPr lang="en-US" sz="2500" i="1" dirty="0">
              <a:solidFill>
                <a:schemeClr val="accent2">
                  <a:lumMod val="40000"/>
                  <a:lumOff val="6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61657" y="5548791"/>
            <a:ext cx="5781758" cy="477054"/>
          </a:xfrm>
          <a:prstGeom prst="rect">
            <a:avLst/>
          </a:prstGeom>
          <a:noFill/>
          <a:ln>
            <a:solidFill>
              <a:schemeClr val="tx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It is similar in Python (loosely speaking)</a:t>
            </a:r>
            <a:endParaRPr lang="en-US" sz="2500" i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071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58365" y="2780867"/>
            <a:ext cx="13548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latin typeface="Segoe UI" panose="020B0502040204020203" pitchFamily="34" charset="0"/>
                <a:cs typeface="Segoe UI" panose="020B0502040204020203" pitchFamily="34" charset="0"/>
              </a:rPr>
              <a:t>Next: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37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3293574"/>
            <a:ext cx="12192000" cy="1015663"/>
          </a:xfrm>
          <a:prstGeom prst="rect">
            <a:avLst/>
          </a:prstGeom>
          <a:noFill/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600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Functions/Methods</a:t>
            </a:r>
            <a:endParaRPr lang="en-US" sz="6000" dirty="0">
              <a:solidFill>
                <a:srgbClr val="FFAA5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4999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60825" y="2430043"/>
            <a:ext cx="5052986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What is a function?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17985" y="3319670"/>
            <a:ext cx="98061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A way to </a:t>
            </a:r>
            <a:r>
              <a:rPr lang="en-US" sz="3000" dirty="0">
                <a:solidFill>
                  <a:srgbClr val="F4A16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package</a:t>
            </a:r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 a piece of code so that</a:t>
            </a:r>
          </a:p>
          <a:p>
            <a:pPr algn="ctr"/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we can conveniently </a:t>
            </a:r>
            <a:r>
              <a:rPr lang="en-US" sz="3000" dirty="0">
                <a:solidFill>
                  <a:srgbClr val="F4A16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re-use</a:t>
            </a:r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 it many times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99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2207" y="414446"/>
            <a:ext cx="5697394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Defining a function/method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27602" y="1261053"/>
            <a:ext cx="1202753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Python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27601" y="1784610"/>
            <a:ext cx="5288885" cy="1572326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2200" err="1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def</a:t>
            </a:r>
            <a:r>
              <a:rPr lang="en-US" sz="220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</a:t>
            </a:r>
            <a:r>
              <a:rPr lang="en-US" sz="2200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omputeCylinderVolume(r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, h):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baseArea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= 3.14 * r * r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volume = 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baseArea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* h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</a:t>
            </a:r>
            <a:r>
              <a:rPr lang="en-US" sz="22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return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volume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27601" y="4072383"/>
            <a:ext cx="9425456" cy="2249435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22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ComputeCylinderVolume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(</a:t>
            </a:r>
            <a:r>
              <a:rPr lang="en-US" sz="22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r, </a:t>
            </a:r>
            <a:r>
              <a:rPr lang="en-US" sz="22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h)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</a:t>
            </a:r>
            <a:r>
              <a:rPr lang="en-US" sz="22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sz="22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baseArea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= 3.14 * r * r;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</a:t>
            </a:r>
            <a:r>
              <a:rPr lang="en-US" sz="22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volume = 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baseArea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* h;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</a:t>
            </a:r>
            <a:r>
              <a:rPr lang="en-US" sz="22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return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volume;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27601" y="3546497"/>
            <a:ext cx="696686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C#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261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43558" y="860378"/>
            <a:ext cx="68794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Why C# 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42391" y="2634751"/>
            <a:ext cx="1025434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Mature, </a:t>
            </a:r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well documented, big community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It </a:t>
            </a:r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is a .NET language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000" dirty="0" err="1">
                <a:latin typeface="Segoe UI" panose="020B0502040204020203" pitchFamily="34" charset="0"/>
                <a:cs typeface="Segoe UI" panose="020B0502040204020203" pitchFamily="34" charset="0"/>
              </a:rPr>
              <a:t>RhinoCommon</a:t>
            </a:r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 is based on .NET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Many other APIs are also based on .</a:t>
            </a:r>
            <a:r>
              <a:rPr lang="en-US" sz="3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NET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Static-typed (more on this later)</a:t>
            </a:r>
            <a:endParaRPr lang="en-US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000" dirty="0" smtClean="0">
                <a:latin typeface="Segoe UI" panose="020B0502040204020203" pitchFamily="34" charset="0"/>
                <a:cs typeface="Segoe UI" panose="020B0502040204020203" pitchFamily="34" charset="0"/>
              </a:rPr>
              <a:t>Faster than </a:t>
            </a:r>
            <a:r>
              <a:rPr lang="en-US" sz="3000" dirty="0" err="1" smtClean="0">
                <a:latin typeface="Segoe UI" panose="020B0502040204020203" pitchFamily="34" charset="0"/>
                <a:cs typeface="Segoe UI" panose="020B0502040204020203" pitchFamily="34" charset="0"/>
              </a:rPr>
              <a:t>IronPython</a:t>
            </a:r>
            <a:endParaRPr lang="en-US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305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775280"/>
            <a:ext cx="12115799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Live example</a:t>
            </a:r>
          </a:p>
          <a:p>
            <a:pPr algn="ctr"/>
            <a:r>
              <a:rPr lang="en-US" sz="5000" dirty="0">
                <a:latin typeface="Segoe UI" panose="020B0502040204020203" pitchFamily="34" charset="0"/>
                <a:cs typeface="Segoe UI" panose="020B0502040204020203" pitchFamily="34" charset="0"/>
              </a:rPr>
              <a:t>Functions/Methods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441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3571" y="414896"/>
            <a:ext cx="6788012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Live Example: </a:t>
            </a:r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Functions/Methods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3571" y="1118077"/>
            <a:ext cx="10528094" cy="5204090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class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ScriptInstance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: </a:t>
            </a:r>
            <a:r>
              <a:rPr lang="en-US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GH_SriptInstance</a:t>
            </a:r>
            <a:endParaRPr lang="en-US" dirty="0">
              <a:solidFill>
                <a:srgbClr val="04CA7D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{	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private</a:t>
            </a:r>
            <a:r>
              <a:rPr lang="en-US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void</a:t>
            </a:r>
            <a:r>
              <a:rPr lang="en-US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RunScript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()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{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	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volume1 </a:t>
            </a:r>
            <a:r>
              <a:rPr lang="en-US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=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</a:t>
            </a:r>
            <a:r>
              <a:rPr lang="en-US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omputeCylinderVolume(1.0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, 1.0);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	Print(volume1.ToString());</a:t>
            </a:r>
          </a:p>
          <a:p>
            <a:pPr defTabSz="457200"/>
            <a:endParaRPr lang="en-US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	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volume2 </a:t>
            </a:r>
            <a:r>
              <a:rPr lang="en-US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=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</a:t>
            </a:r>
            <a:r>
              <a:rPr lang="en-US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omputeCylinderVolume(2.5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, 1.7);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	Print(volume2.ToString());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}</a:t>
            </a:r>
            <a:r>
              <a:rPr lang="en-US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</a:p>
          <a:p>
            <a:pPr defTabSz="457200"/>
            <a:endParaRPr lang="en-US" dirty="0">
              <a:solidFill>
                <a:srgbClr val="92D050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ComputeCylinderVolume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(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r, 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h)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{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	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baseArea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= 3.14 * r * r;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	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volume =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baseArea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* h;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	</a:t>
            </a:r>
            <a:r>
              <a:rPr lang="en-US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return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volume;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}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516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3571" y="414896"/>
            <a:ext cx="4658327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Combining statements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3571" y="1118077"/>
            <a:ext cx="10528094" cy="5204090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class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ScriptInstance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: </a:t>
            </a:r>
            <a:r>
              <a:rPr lang="en-US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GH_SriptInstance</a:t>
            </a:r>
            <a:endParaRPr lang="en-US" dirty="0">
              <a:solidFill>
                <a:srgbClr val="04CA7D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{	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private</a:t>
            </a:r>
            <a:r>
              <a:rPr lang="en-US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void</a:t>
            </a:r>
            <a:r>
              <a:rPr lang="en-US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RunScript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()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{</a:t>
            </a:r>
          </a:p>
          <a:p>
            <a:pPr defTabSz="457200"/>
            <a:endParaRPr lang="en-US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</a:t>
            </a:r>
            <a:r>
              <a:rPr lang="en-US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</a:t>
            </a:r>
            <a:r>
              <a:rPr lang="en-US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Print(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</a:t>
            </a:r>
            <a:r>
              <a:rPr lang="en-US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omputeCylinderVolume(1.0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, 1.0).ToString());</a:t>
            </a:r>
          </a:p>
          <a:p>
            <a:pPr defTabSz="457200"/>
            <a:endParaRPr lang="en-US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endParaRPr lang="en-US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</a:t>
            </a:r>
            <a:r>
              <a:rPr lang="en-US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</a:t>
            </a:r>
            <a:r>
              <a:rPr lang="en-US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Print(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</a:t>
            </a:r>
            <a:r>
              <a:rPr lang="en-US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omputeCylinderVolume(2.5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, 1.7).ToString());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}</a:t>
            </a:r>
            <a:r>
              <a:rPr lang="en-US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</a:p>
          <a:p>
            <a:pPr defTabSz="457200"/>
            <a:endParaRPr lang="en-US" dirty="0">
              <a:solidFill>
                <a:srgbClr val="92D050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ComputeCylinderVolume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(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r, 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h)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{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	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baseArea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= 3.14 * r * r;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	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volume =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baseArea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* h;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	</a:t>
            </a:r>
            <a:r>
              <a:rPr lang="en-US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return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volume;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}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901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3571" y="414896"/>
            <a:ext cx="4658327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Combining statements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3571" y="1118077"/>
            <a:ext cx="10528094" cy="5204090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class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ScriptInstance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: </a:t>
            </a:r>
            <a:r>
              <a:rPr lang="en-US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GH_SriptInstance</a:t>
            </a:r>
            <a:endParaRPr lang="en-US" dirty="0">
              <a:solidFill>
                <a:srgbClr val="04CA7D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{	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private</a:t>
            </a:r>
            <a:r>
              <a:rPr lang="en-US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void</a:t>
            </a:r>
            <a:r>
              <a:rPr lang="en-US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RunScript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()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{</a:t>
            </a:r>
          </a:p>
          <a:p>
            <a:pPr defTabSz="457200"/>
            <a:endParaRPr lang="en-US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	Print(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ComputeCylinderVolume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(1.0, 1.0).ToString());</a:t>
            </a:r>
          </a:p>
          <a:p>
            <a:pPr defTabSz="457200"/>
            <a:endParaRPr lang="en-US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endParaRPr lang="en-US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	Print(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ComputeCylinderVolume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(2.5, 1.7).ToString());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}</a:t>
            </a:r>
            <a:r>
              <a:rPr lang="en-US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</a:p>
          <a:p>
            <a:pPr defTabSz="457200"/>
            <a:endParaRPr lang="en-US" dirty="0">
              <a:solidFill>
                <a:srgbClr val="92D050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ComputeCylinderVolume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(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r, 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h)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{</a:t>
            </a:r>
          </a:p>
          <a:p>
            <a:pPr defTabSz="457200"/>
            <a:endParaRPr lang="en-US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endParaRPr lang="en-US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	</a:t>
            </a:r>
            <a:r>
              <a:rPr lang="en-US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return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3.14 * r * r * h;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}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955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2207" y="414446"/>
            <a:ext cx="7078541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function/method is a “black box”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24151" y="2281566"/>
            <a:ext cx="4853929" cy="1756992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300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ComputeCylinderVolume</a:t>
            </a:r>
            <a:endParaRPr lang="en-US" sz="30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algn="ctr"/>
            <a:r>
              <a:rPr lang="en-US" sz="7000" dirty="0">
                <a:solidFill>
                  <a:srgbClr val="FFAA55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?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1493861" y="2142382"/>
            <a:ext cx="2024591" cy="2004991"/>
            <a:chOff x="2179661" y="2848061"/>
            <a:chExt cx="2024591" cy="2004991"/>
          </a:xfrm>
        </p:grpSpPr>
        <p:sp>
          <p:nvSpPr>
            <p:cNvPr id="10" name="TextBox 9"/>
            <p:cNvSpPr txBox="1"/>
            <p:nvPr/>
          </p:nvSpPr>
          <p:spPr>
            <a:xfrm>
              <a:off x="2179661" y="2848061"/>
              <a:ext cx="586729" cy="679774"/>
            </a:xfrm>
            <a:prstGeom prst="rect">
              <a:avLst/>
            </a:prstGeom>
            <a:solidFill>
              <a:srgbClr val="00B050">
                <a:alpha val="69804"/>
              </a:srgbClr>
            </a:solidFill>
            <a:ln>
              <a:noFill/>
            </a:ln>
            <a:effectLst>
              <a:outerShdw blurRad="762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lIns="180000" tIns="108000" rIns="180000" bIns="108000" rtlCol="0">
              <a:spAutoFit/>
            </a:bodyPr>
            <a:lstStyle/>
            <a:p>
              <a:pPr algn="ctr"/>
              <a:r>
                <a:rPr lang="en-US" sz="3000" dirty="0">
                  <a:solidFill>
                    <a:schemeClr val="tx1"/>
                  </a:solidFill>
                  <a:latin typeface="Iosevka" panose="02000509000000000000" pitchFamily="49" charset="0"/>
                  <a:ea typeface="Iosevka" panose="02000509000000000000" pitchFamily="49" charset="0"/>
                  <a:cs typeface="Consolas" panose="020B0609020204030204" pitchFamily="49" charset="0"/>
                </a:rPr>
                <a:t>r</a:t>
              </a:r>
              <a:endParaRPr lang="en-US" sz="3000" dirty="0">
                <a:solidFill>
                  <a:srgbClr val="FFAA55"/>
                </a:solidFill>
                <a:latin typeface="Iosevka" panose="02000509000000000000" pitchFamily="49" charset="0"/>
                <a:ea typeface="Iosevka" panose="02000509000000000000" pitchFamily="49" charset="0"/>
                <a:cs typeface="Consolas" panose="020B0609020204030204" pitchFamily="49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179662" y="4173278"/>
              <a:ext cx="586729" cy="679774"/>
            </a:xfrm>
            <a:prstGeom prst="rect">
              <a:avLst/>
            </a:prstGeom>
            <a:solidFill>
              <a:srgbClr val="00B050">
                <a:alpha val="69804"/>
              </a:srgbClr>
            </a:solidFill>
            <a:ln>
              <a:noFill/>
            </a:ln>
            <a:effectLst>
              <a:outerShdw blurRad="762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lIns="180000" tIns="108000" rIns="180000" bIns="108000" rtlCol="0">
              <a:spAutoFit/>
            </a:bodyPr>
            <a:lstStyle/>
            <a:p>
              <a:pPr algn="ctr"/>
              <a:r>
                <a:rPr lang="en-US" sz="3000" dirty="0">
                  <a:solidFill>
                    <a:schemeClr val="tx1"/>
                  </a:solidFill>
                  <a:latin typeface="Iosevka" panose="02000509000000000000" pitchFamily="49" charset="0"/>
                  <a:ea typeface="Iosevka" panose="02000509000000000000" pitchFamily="49" charset="0"/>
                  <a:cs typeface="Consolas" panose="020B0609020204030204" pitchFamily="49" charset="0"/>
                </a:rPr>
                <a:t>h</a:t>
              </a:r>
              <a:endParaRPr lang="en-US" sz="3000" dirty="0">
                <a:solidFill>
                  <a:srgbClr val="FFAA55"/>
                </a:solidFill>
                <a:latin typeface="Iosevka" panose="02000509000000000000" pitchFamily="49" charset="0"/>
                <a:ea typeface="Iosevka" panose="02000509000000000000" pitchFamily="49" charset="0"/>
                <a:cs typeface="Consolas" panose="020B0609020204030204" pitchFamily="49" charset="0"/>
              </a:endParaRPr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>
              <a:off x="2952674" y="3126393"/>
              <a:ext cx="1251578" cy="262851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 flipV="1">
              <a:off x="2952673" y="4283766"/>
              <a:ext cx="1251579" cy="13763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/>
          <p:cNvGrpSpPr/>
          <p:nvPr/>
        </p:nvGrpSpPr>
        <p:grpSpPr>
          <a:xfrm>
            <a:off x="8743338" y="2820175"/>
            <a:ext cx="2696600" cy="679774"/>
            <a:chOff x="7938268" y="3586400"/>
            <a:chExt cx="2696600" cy="679774"/>
          </a:xfrm>
        </p:grpSpPr>
        <p:sp>
          <p:nvSpPr>
            <p:cNvPr id="12" name="TextBox 11"/>
            <p:cNvSpPr txBox="1"/>
            <p:nvPr/>
          </p:nvSpPr>
          <p:spPr>
            <a:xfrm>
              <a:off x="8942119" y="3586400"/>
              <a:ext cx="1692749" cy="679774"/>
            </a:xfrm>
            <a:prstGeom prst="rect">
              <a:avLst/>
            </a:prstGeom>
            <a:solidFill>
              <a:srgbClr val="00B050">
                <a:alpha val="69804"/>
              </a:srgbClr>
            </a:solidFill>
            <a:ln>
              <a:noFill/>
            </a:ln>
            <a:effectLst>
              <a:outerShdw blurRad="762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lIns="180000" tIns="108000" rIns="180000" bIns="108000" rtlCol="0">
              <a:spAutoFit/>
            </a:bodyPr>
            <a:lstStyle/>
            <a:p>
              <a:pPr algn="ctr"/>
              <a:r>
                <a:rPr lang="en-US" sz="3000" dirty="0">
                  <a:solidFill>
                    <a:schemeClr val="tx1"/>
                  </a:solidFill>
                  <a:latin typeface="Iosevka" panose="02000509000000000000" pitchFamily="49" charset="0"/>
                  <a:ea typeface="Iosevka" panose="02000509000000000000" pitchFamily="49" charset="0"/>
                  <a:cs typeface="Consolas" panose="020B0609020204030204" pitchFamily="49" charset="0"/>
                </a:rPr>
                <a:t>volume</a:t>
              </a:r>
              <a:endParaRPr lang="en-US" sz="3000" dirty="0">
                <a:solidFill>
                  <a:srgbClr val="FFAA55"/>
                </a:solidFill>
                <a:latin typeface="Iosevka" panose="02000509000000000000" pitchFamily="49" charset="0"/>
                <a:ea typeface="Iosevka" panose="02000509000000000000" pitchFamily="49" charset="0"/>
                <a:cs typeface="Consolas" panose="020B0609020204030204" pitchFamily="49" charset="0"/>
              </a:endParaRPr>
            </a:p>
          </p:txBody>
        </p:sp>
        <p:cxnSp>
          <p:nvCxnSpPr>
            <p:cNvPr id="16" name="Straight Arrow Connector 15"/>
            <p:cNvCxnSpPr/>
            <p:nvPr/>
          </p:nvCxnSpPr>
          <p:spPr>
            <a:xfrm>
              <a:off x="7938268" y="3864732"/>
              <a:ext cx="857863" cy="6129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/>
          <p:cNvSpPr txBox="1"/>
          <p:nvPr/>
        </p:nvSpPr>
        <p:spPr>
          <a:xfrm>
            <a:off x="2833824" y="4782942"/>
            <a:ext cx="6434582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Hide the details from the “user”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762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45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3000160"/>
            <a:ext cx="12192000" cy="861774"/>
          </a:xfrm>
          <a:prstGeom prst="rect">
            <a:avLst/>
          </a:prstGeom>
          <a:noFill/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500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Function Overloading</a:t>
            </a:r>
            <a:endParaRPr lang="en-US" sz="5000" dirty="0">
              <a:solidFill>
                <a:srgbClr val="FFAA5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3926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2146" y="564079"/>
            <a:ext cx="584499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Same</a:t>
            </a:r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 function, </a:t>
            </a:r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different </a:t>
            </a:r>
            <a:r>
              <a:rPr lang="en-US" sz="3000" dirty="0" err="1">
                <a:latin typeface="Segoe UI" panose="020B0502040204020203" pitchFamily="34" charset="0"/>
                <a:cs typeface="Segoe UI" panose="020B0502040204020203" pitchFamily="34" charset="0"/>
              </a:rPr>
              <a:t>flavours</a:t>
            </a:r>
            <a:endParaRPr lang="en-US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9375" y="1265359"/>
            <a:ext cx="10528094" cy="2988098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ComputeCylinderVolume1(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r, 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h)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{</a:t>
            </a:r>
          </a:p>
          <a:p>
            <a:pPr lvl="1" defTabSz="457200"/>
            <a:r>
              <a:rPr lang="en-US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return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3.14 * r * r * h;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}</a:t>
            </a:r>
          </a:p>
          <a:p>
            <a:pPr defTabSz="457200"/>
            <a:endParaRPr lang="en-US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ComputeCylinderVolume2(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r, 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Point3d</a:t>
            </a:r>
            <a:r>
              <a:rPr lang="en-US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bottomCenter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, 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Point3d</a:t>
            </a:r>
            <a:r>
              <a:rPr lang="en-US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topCenter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)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h =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bottomCenter.DistanceTo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topCenter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);</a:t>
            </a:r>
          </a:p>
          <a:p>
            <a:pPr lvl="1" defTabSz="457200"/>
            <a:r>
              <a:rPr lang="en-US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return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3.14 * r * r * h;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361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2146" y="564079"/>
            <a:ext cx="893398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Using the </a:t>
            </a:r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same function name </a:t>
            </a:r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for different </a:t>
            </a:r>
            <a:r>
              <a:rPr lang="en-US" sz="3000" dirty="0" err="1">
                <a:latin typeface="Segoe UI" panose="020B0502040204020203" pitchFamily="34" charset="0"/>
                <a:cs typeface="Segoe UI" panose="020B0502040204020203" pitchFamily="34" charset="0"/>
              </a:rPr>
              <a:t>flavours</a:t>
            </a:r>
            <a:endParaRPr lang="en-US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9375" y="1265359"/>
            <a:ext cx="10528094" cy="2988098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ComputeCylinderVolume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(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r, 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h)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{</a:t>
            </a:r>
          </a:p>
          <a:p>
            <a:pPr lvl="1" defTabSz="457200"/>
            <a:r>
              <a:rPr lang="en-US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return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3.14 * r * r * h;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}</a:t>
            </a:r>
          </a:p>
          <a:p>
            <a:pPr defTabSz="457200"/>
            <a:endParaRPr lang="en-US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ComputeCylinderVolume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(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r, 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Point3d</a:t>
            </a:r>
            <a:r>
              <a:rPr lang="en-US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bottomCenter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, 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Point3d</a:t>
            </a:r>
            <a:r>
              <a:rPr lang="en-US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topCenter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)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h =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bottomCenter.DistanceTo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topCenter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);</a:t>
            </a:r>
          </a:p>
          <a:p>
            <a:pPr lvl="1" defTabSz="457200"/>
            <a:r>
              <a:rPr lang="en-US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return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3.14 * r * r * h;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47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69375" y="4533600"/>
            <a:ext cx="10528094" cy="1603104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myCylinderVolume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=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</a:t>
            </a:r>
            <a:r>
              <a:rPr lang="en-US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omputeCylinderVolume(2.13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, 5.0);</a:t>
            </a:r>
          </a:p>
          <a:p>
            <a:pPr defTabSz="457200"/>
            <a:endParaRPr lang="en-US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Point3d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bottomCenter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= 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Point3d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.Origin;</a:t>
            </a:r>
          </a:p>
          <a:p>
            <a:pPr defTabSz="457200"/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Point3d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topCenter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= </a:t>
            </a:r>
            <a:r>
              <a:rPr lang="en-US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new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Point3d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(2.0, 3.0, 5.0);</a:t>
            </a:r>
          </a:p>
          <a:p>
            <a:pPr defTabSz="457200"/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yourCylinderVolume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=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</a:t>
            </a:r>
            <a:r>
              <a:rPr lang="en-US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omputeCylinderVolume(2.0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bottomCenter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topCenter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);</a:t>
            </a:r>
          </a:p>
        </p:txBody>
      </p:sp>
    </p:spTree>
    <p:extLst>
      <p:ext uri="{BB962C8B-B14F-4D97-AF65-F5344CB8AC3E}">
        <p14:creationId xmlns:p14="http://schemas.microsoft.com/office/powerpoint/2010/main" val="4263589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9375" y="1265359"/>
            <a:ext cx="10528094" cy="2988098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ComputeCylinderVolume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(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r, 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h)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{</a:t>
            </a:r>
          </a:p>
          <a:p>
            <a:pPr lvl="1" defTabSz="457200"/>
            <a:r>
              <a:rPr lang="en-US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return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3.14 * r * r * h;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}</a:t>
            </a:r>
          </a:p>
          <a:p>
            <a:pPr defTabSz="457200"/>
            <a:endParaRPr lang="en-US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ComputeCylinderVolume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(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r, 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Point3d</a:t>
            </a:r>
            <a:r>
              <a:rPr lang="en-US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bottomCenter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, 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Point3d</a:t>
            </a:r>
            <a:r>
              <a:rPr lang="en-US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topCenter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)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h =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bottomCenter.DistanceTo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topCenter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);</a:t>
            </a:r>
          </a:p>
          <a:p>
            <a:pPr lvl="1" defTabSz="457200"/>
            <a:r>
              <a:rPr lang="en-US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return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3.14 * r * r * h;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48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70644" y="5263125"/>
            <a:ext cx="10528094" cy="772107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ComputeCylinderVolume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, 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);</a:t>
            </a:r>
          </a:p>
          <a:p>
            <a:pPr defTabSz="457200"/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ComputeCylinderVolume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, 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Point3d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,</a:t>
            </a:r>
            <a:r>
              <a:rPr lang="en-US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Point3d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);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52146" y="564079"/>
            <a:ext cx="893398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Using the </a:t>
            </a:r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same function name </a:t>
            </a:r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for different </a:t>
            </a:r>
            <a:r>
              <a:rPr lang="en-US" sz="3000" dirty="0" err="1">
                <a:latin typeface="Segoe UI" panose="020B0502040204020203" pitchFamily="34" charset="0"/>
                <a:cs typeface="Segoe UI" panose="020B0502040204020203" pitchFamily="34" charset="0"/>
              </a:rPr>
              <a:t>flavours</a:t>
            </a:r>
            <a:endParaRPr lang="en-US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0911" y="4737239"/>
            <a:ext cx="5541966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Consolas" panose="020B0609020204030204" pitchFamily="49" charset="0"/>
              </a:rPr>
              <a:t>Behind the Scene: Function Signatures</a:t>
            </a:r>
          </a:p>
        </p:txBody>
      </p:sp>
    </p:spTree>
    <p:extLst>
      <p:ext uri="{BB962C8B-B14F-4D97-AF65-F5344CB8AC3E}">
        <p14:creationId xmlns:p14="http://schemas.microsoft.com/office/powerpoint/2010/main" val="2056435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9377" y="1398360"/>
            <a:ext cx="10528094" cy="4096094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class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ScriptInstance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: </a:t>
            </a:r>
            <a:r>
              <a:rPr lang="en-US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GH_SriptInstance</a:t>
            </a:r>
            <a:endParaRPr lang="en-US" dirty="0">
              <a:solidFill>
                <a:srgbClr val="04CA7D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{	</a:t>
            </a:r>
            <a:endParaRPr lang="en-US" dirty="0">
              <a:solidFill>
                <a:srgbClr val="92D050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...</a:t>
            </a:r>
          </a:p>
          <a:p>
            <a:pPr defTabSz="457200"/>
            <a:endParaRPr lang="en-US" dirty="0">
              <a:solidFill>
                <a:srgbClr val="04CA7D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ComputeCylinderVolume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r, 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h)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{ 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   ... 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}</a:t>
            </a:r>
          </a:p>
          <a:p>
            <a:pPr defTabSz="457200"/>
            <a:endParaRPr lang="en-US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ComputeCylinderVolume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radius, 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height)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{ 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   ... 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}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49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34562" y="448663"/>
            <a:ext cx="808824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This is </a:t>
            </a:r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NOT</a:t>
            </a:r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 allowed …</a:t>
            </a:r>
          </a:p>
          <a:p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Because the two functions definitions </a:t>
            </a:r>
            <a:r>
              <a:rPr lang="en-US" sz="2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cannot</a:t>
            </a: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 have the </a:t>
            </a:r>
            <a:r>
              <a:rPr lang="en-US" sz="2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same</a:t>
            </a:r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 signature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9377" y="5494454"/>
            <a:ext cx="10528094" cy="1141439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b="1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Error Message: </a:t>
            </a:r>
          </a:p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Type “</a:t>
            </a:r>
            <a:r>
              <a:rPr lang="en-US" sz="2000" dirty="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ScriptInstance</a:t>
            </a:r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” already defines a member </a:t>
            </a:r>
            <a:r>
              <a:rPr lang="en-US" sz="200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called “ComputeCylinderVolume</a:t>
            </a:r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” with the same parameter types</a:t>
            </a:r>
          </a:p>
        </p:txBody>
      </p:sp>
    </p:spTree>
    <p:extLst>
      <p:ext uri="{BB962C8B-B14F-4D97-AF65-F5344CB8AC3E}">
        <p14:creationId xmlns:p14="http://schemas.microsoft.com/office/powerpoint/2010/main" val="2752536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5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8604" y="3481345"/>
            <a:ext cx="1026860" cy="1026860"/>
          </a:xfrm>
          <a:prstGeom prst="rect">
            <a:avLst/>
          </a:prstGeom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000" flipH="1">
            <a:off x="2564623" y="2777324"/>
            <a:ext cx="2052527" cy="2052527"/>
          </a:xfrm>
          <a:prstGeom prst="rect">
            <a:avLst/>
          </a:prstGeom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6619590" y="3409998"/>
            <a:ext cx="1301959" cy="1169551"/>
          </a:xfrm>
          <a:prstGeom prst="rect">
            <a:avLst/>
          </a:prstGeom>
          <a:noFill/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7000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VB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450611" y="3409998"/>
            <a:ext cx="1273105" cy="1169551"/>
          </a:xfrm>
          <a:prstGeom prst="rect">
            <a:avLst/>
          </a:prstGeom>
          <a:noFill/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7000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C#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2112474"/>
            <a:ext cx="12192000" cy="1015663"/>
          </a:xfrm>
          <a:prstGeom prst="rect">
            <a:avLst/>
          </a:prstGeom>
          <a:noFill/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Benchmark Demos</a:t>
            </a:r>
            <a:endParaRPr lang="en-US" sz="6000" b="1" dirty="0">
              <a:solidFill>
                <a:srgbClr val="FFAA5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9208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9377" y="1398360"/>
            <a:ext cx="10528094" cy="4096094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class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ScriptInstance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: </a:t>
            </a:r>
            <a:r>
              <a:rPr lang="en-US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GH_SriptInstance</a:t>
            </a:r>
            <a:endParaRPr lang="en-US" dirty="0">
              <a:solidFill>
                <a:srgbClr val="04CA7D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{	</a:t>
            </a:r>
            <a:endParaRPr lang="en-US" dirty="0">
              <a:solidFill>
                <a:srgbClr val="92D050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...</a:t>
            </a:r>
          </a:p>
          <a:p>
            <a:pPr defTabSz="457200"/>
            <a:endParaRPr lang="en-US" dirty="0">
              <a:solidFill>
                <a:srgbClr val="92D050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ComputeCylinderVolume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r, 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h)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{ 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   ... 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}</a:t>
            </a:r>
          </a:p>
          <a:p>
            <a:pPr defTabSz="457200"/>
            <a:endParaRPr lang="en-US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void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ComputeCylinderVolume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radius, 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height)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{ 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   ... 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}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50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34562" y="448663"/>
            <a:ext cx="9411679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… </a:t>
            </a:r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Neither</a:t>
            </a:r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 is this</a:t>
            </a:r>
          </a:p>
          <a:p>
            <a:r>
              <a:rPr lang="en-US" sz="2000" dirty="0">
                <a:latin typeface="Segoe UI" panose="020B0502040204020203" pitchFamily="34" charset="0"/>
                <a:cs typeface="Segoe UI" panose="020B0502040204020203" pitchFamily="34" charset="0"/>
              </a:rPr>
              <a:t>Still have the same signature (type of the return value is not part of the signature)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9377" y="5494454"/>
            <a:ext cx="10528094" cy="1141439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b="1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Error Message: </a:t>
            </a:r>
          </a:p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Type “</a:t>
            </a:r>
            <a:r>
              <a:rPr lang="en-US" sz="2000" dirty="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ScriptInstance</a:t>
            </a:r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” already defines a member </a:t>
            </a:r>
            <a:r>
              <a:rPr lang="en-US" sz="200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called “ComputeCylinderVolume</a:t>
            </a:r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” with the same parameter types</a:t>
            </a:r>
          </a:p>
        </p:txBody>
      </p:sp>
    </p:spTree>
    <p:extLst>
      <p:ext uri="{BB962C8B-B14F-4D97-AF65-F5344CB8AC3E}">
        <p14:creationId xmlns:p14="http://schemas.microsoft.com/office/powerpoint/2010/main" val="192897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2146" y="564079"/>
            <a:ext cx="606371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If there is </a:t>
            </a:r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</a:t>
            </a:r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 matching signature …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9375" y="1265359"/>
            <a:ext cx="10528094" cy="2711100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ComputeCylinderVolume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(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r, 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h)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... 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}</a:t>
            </a:r>
          </a:p>
          <a:p>
            <a:pPr defTabSz="457200"/>
            <a:endParaRPr lang="en-US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ComputeCylinderVolume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(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r, 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Point3d</a:t>
            </a:r>
            <a:r>
              <a:rPr lang="en-US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bottomCenter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, 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Point3d</a:t>
            </a:r>
            <a:r>
              <a:rPr lang="en-US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topCenter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)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... 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51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69375" y="4386881"/>
            <a:ext cx="10528094" cy="495108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myCylinderVolume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ComputeCylinderVolume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();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9375" y="4881989"/>
            <a:ext cx="10528094" cy="833663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b="1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Error Message: </a:t>
            </a:r>
          </a:p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 overloaded method for “</a:t>
            </a:r>
            <a:r>
              <a:rPr lang="en-US" sz="2000" dirty="0" err="1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computeCylinderVolume</a:t>
            </a:r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” takes 0 arguments</a:t>
            </a:r>
          </a:p>
        </p:txBody>
      </p:sp>
    </p:spTree>
    <p:extLst>
      <p:ext uri="{BB962C8B-B14F-4D97-AF65-F5344CB8AC3E}">
        <p14:creationId xmlns:p14="http://schemas.microsoft.com/office/powerpoint/2010/main" val="1707841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2146" y="564079"/>
            <a:ext cx="606371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If there is </a:t>
            </a:r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</a:t>
            </a:r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 matching signature …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9375" y="1265359"/>
            <a:ext cx="10528094" cy="2711100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ComputeCylinderVolume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(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r, 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h)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... 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}</a:t>
            </a:r>
          </a:p>
          <a:p>
            <a:pPr defTabSz="457200"/>
            <a:endParaRPr lang="en-US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ComputeCylinderVolume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(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r, 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Point3d</a:t>
            </a:r>
            <a:r>
              <a:rPr lang="en-US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bottomCenter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, 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Point3d</a:t>
            </a:r>
            <a:r>
              <a:rPr lang="en-US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topCenter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)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... 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52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69375" y="4386881"/>
            <a:ext cx="10528094" cy="495108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myCylinderVolume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 = </a:t>
            </a:r>
            <a:r>
              <a:rPr lang="en-US" dirty="0" err="1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ComputeCylinderVolume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(2.0, </a:t>
            </a:r>
            <a:r>
              <a:rPr lang="en-US" dirty="0">
                <a:solidFill>
                  <a:srgbClr val="04CA7D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Point3d</a:t>
            </a:r>
            <a:r>
              <a:rPr lang="en-US" dirty="0">
                <a:solidFill>
                  <a:schemeClr val="tx1"/>
                </a:solidFill>
                <a:latin typeface="PragmataPro" panose="02000509030000020004" pitchFamily="49" charset="0"/>
                <a:cs typeface="PragmataPro" panose="02000509030000020004" pitchFamily="49" charset="0"/>
              </a:rPr>
              <a:t>.Origin);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9375" y="4881989"/>
            <a:ext cx="10528094" cy="1141439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000" b="1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Error Message: </a:t>
            </a:r>
          </a:p>
          <a:p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best overloaded method match </a:t>
            </a:r>
            <a:r>
              <a:rPr lang="en-US" sz="200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for “ComputeCylinderVolume(double</a:t>
            </a:r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double)” has some invalid arguments</a:t>
            </a:r>
          </a:p>
        </p:txBody>
      </p:sp>
    </p:spTree>
    <p:extLst>
      <p:ext uri="{BB962C8B-B14F-4D97-AF65-F5344CB8AC3E}">
        <p14:creationId xmlns:p14="http://schemas.microsoft.com/office/powerpoint/2010/main" val="3102706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60346" y="3686509"/>
            <a:ext cx="9243428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smtClean="0">
                <a:latin typeface="Segoe UI" panose="020B0502040204020203" pitchFamily="34" charset="0"/>
                <a:cs typeface="Segoe UI" panose="020B0502040204020203" pitchFamily="34" charset="0"/>
              </a:rPr>
              <a:t>i.e</a:t>
            </a:r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. how data are actually input into functions?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53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2819185"/>
            <a:ext cx="12192000" cy="938719"/>
          </a:xfrm>
          <a:prstGeom prst="rect">
            <a:avLst/>
          </a:prstGeom>
          <a:noFill/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540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Parameter Passing</a:t>
            </a:r>
            <a:endParaRPr lang="en-US" sz="5400" dirty="0">
              <a:solidFill>
                <a:srgbClr val="FFAA5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152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3572" y="672161"/>
            <a:ext cx="6700745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What happens to the parameter?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60258" y="1849736"/>
            <a:ext cx="9425456" cy="1572326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22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void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Foo(</a:t>
            </a:r>
            <a:r>
              <a:rPr lang="en-US" sz="22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someNumber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)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someNumber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= 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someNumber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+ 1.0;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60258" y="3726731"/>
            <a:ext cx="9425456" cy="1233772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2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sz="22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myNumber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= 2.0;</a:t>
            </a:r>
          </a:p>
          <a:p>
            <a:r>
              <a:rPr lang="en-US" sz="220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Foo(</a:t>
            </a:r>
            <a:r>
              <a:rPr lang="en-US" sz="220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myNumber</a:t>
            </a:r>
            <a:r>
              <a:rPr lang="en-US" sz="2200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);</a:t>
            </a:r>
          </a:p>
          <a:p>
            <a:r>
              <a:rPr lang="en-US" sz="2200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Print(myNumber.ToString());</a:t>
            </a:r>
            <a:endParaRPr lang="en-US" sz="22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39870" y="5254643"/>
            <a:ext cx="5666231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Live example: </a:t>
            </a:r>
            <a:r>
              <a:rPr lang="en-US" sz="3500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Let’s try it out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759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6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3572" y="672161"/>
            <a:ext cx="6787371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Parameter passing: Pass-by-Value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60258" y="2142155"/>
            <a:ext cx="9425456" cy="1572326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22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void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Foo(</a:t>
            </a:r>
            <a:r>
              <a:rPr lang="en-US" sz="22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someNumber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)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someNumber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= 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someNumber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+ 1.0;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60258" y="4243098"/>
            <a:ext cx="9425456" cy="895218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2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sz="22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myNumber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= 2.0;</a:t>
            </a:r>
          </a:p>
          <a:p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Foo(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myNumber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);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986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3572" y="672161"/>
            <a:ext cx="6575070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Pass-by-Value for reference type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60258" y="2142155"/>
            <a:ext cx="9425456" cy="1572326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22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void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Foo(</a:t>
            </a:r>
            <a:r>
              <a:rPr lang="en-US" sz="22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List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&lt;</a:t>
            </a:r>
            <a:r>
              <a:rPr lang="en-US" sz="22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string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&gt;</a:t>
            </a:r>
            <a:r>
              <a:rPr lang="en-US" sz="22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texts)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texts.Add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(“Oh Yeah !!!”);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60258" y="4243098"/>
            <a:ext cx="9425456" cy="1572326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2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List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&lt;</a:t>
            </a:r>
            <a:r>
              <a:rPr lang="en-US" sz="22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string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&gt;</a:t>
            </a:r>
            <a:r>
              <a:rPr lang="en-US" sz="22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myTexts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= </a:t>
            </a:r>
            <a:r>
              <a:rPr lang="en-US" sz="22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new</a:t>
            </a:r>
            <a:r>
              <a:rPr lang="en-US" sz="2200" dirty="0">
                <a:solidFill>
                  <a:schemeClr val="accent1">
                    <a:lumMod val="40000"/>
                    <a:lumOff val="60000"/>
                  </a:schemeClr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20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List</a:t>
            </a:r>
            <a:r>
              <a:rPr lang="en-US" sz="220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&lt;</a:t>
            </a:r>
            <a:r>
              <a:rPr lang="en-US" sz="220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string</a:t>
            </a:r>
            <a:r>
              <a:rPr lang="en-US" sz="2200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&gt;();</a:t>
            </a:r>
          </a:p>
          <a:p>
            <a:r>
              <a:rPr lang="en-US" sz="220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Print(myTexts.Count.ToString</a:t>
            </a:r>
            <a:r>
              <a:rPr lang="en-US" sz="2200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());</a:t>
            </a:r>
            <a:endParaRPr lang="en-US" sz="22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Foo(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myTexts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);</a:t>
            </a:r>
          </a:p>
          <a:p>
            <a:r>
              <a:rPr lang="en-US" sz="220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Print(</a:t>
            </a:r>
            <a:r>
              <a:rPr lang="en-US" sz="220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myTexts.Count.ToString</a:t>
            </a:r>
            <a:r>
              <a:rPr lang="en-US" sz="2200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());</a:t>
            </a:r>
            <a:endParaRPr lang="en-US" sz="22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001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3572" y="672161"/>
            <a:ext cx="8613192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Recall: there are two “kinds” of data types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62743" y="2541749"/>
            <a:ext cx="4397828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Value type</a:t>
            </a:r>
          </a:p>
          <a:p>
            <a:pPr algn="ctr"/>
            <a:r>
              <a:rPr lang="en-US" sz="2500" i="1" dirty="0" err="1">
                <a:latin typeface="Segoe UI" panose="020B0502040204020203" pitchFamily="34" charset="0"/>
                <a:cs typeface="Segoe UI" panose="020B0502040204020203" pitchFamily="34" charset="0"/>
              </a:rPr>
              <a:t>int</a:t>
            </a:r>
            <a:r>
              <a:rPr lang="en-US" sz="2500" i="1" dirty="0">
                <a:latin typeface="Segoe UI" panose="020B0502040204020203" pitchFamily="34" charset="0"/>
                <a:cs typeface="Segoe UI" panose="020B0502040204020203" pitchFamily="34" charset="0"/>
              </a:rPr>
              <a:t>, double, …</a:t>
            </a:r>
          </a:p>
          <a:p>
            <a:pPr algn="ctr"/>
            <a:r>
              <a:rPr lang="en-US" sz="2500" i="1" dirty="0">
                <a:latin typeface="Segoe UI" panose="020B0502040204020203" pitchFamily="34" charset="0"/>
                <a:cs typeface="Segoe UI" panose="020B0502040204020203" pitchFamily="34" charset="0"/>
              </a:rPr>
              <a:t>Point3d, Vector3D, Circle …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835990" y="2541750"/>
            <a:ext cx="3318537" cy="1400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Reference type</a:t>
            </a:r>
          </a:p>
          <a:p>
            <a:pPr algn="ctr"/>
            <a:r>
              <a:rPr lang="en-US" sz="2500" i="1" dirty="0">
                <a:latin typeface="Segoe UI" panose="020B0502040204020203" pitchFamily="34" charset="0"/>
                <a:cs typeface="Segoe UI" panose="020B0502040204020203" pitchFamily="34" charset="0"/>
              </a:rPr>
              <a:t>List, …</a:t>
            </a:r>
          </a:p>
          <a:p>
            <a:pPr algn="ctr"/>
            <a:r>
              <a:rPr lang="en-US" sz="2500" i="1" dirty="0">
                <a:latin typeface="Segoe UI" panose="020B0502040204020203" pitchFamily="34" charset="0"/>
                <a:cs typeface="Segoe UI" panose="020B0502040204020203" pitchFamily="34" charset="0"/>
              </a:rPr>
              <a:t>Curve, </a:t>
            </a:r>
            <a:r>
              <a:rPr lang="en-US" sz="2500" i="1" dirty="0" err="1">
                <a:latin typeface="Segoe UI" panose="020B0502040204020203" pitchFamily="34" charset="0"/>
                <a:cs typeface="Segoe UI" panose="020B0502040204020203" pitchFamily="34" charset="0"/>
              </a:rPr>
              <a:t>Brep</a:t>
            </a:r>
            <a:r>
              <a:rPr lang="en-US" sz="2500" i="1" dirty="0">
                <a:latin typeface="Segoe UI" panose="020B0502040204020203" pitchFamily="34" charset="0"/>
                <a:cs typeface="Segoe UI" panose="020B0502040204020203" pitchFamily="34" charset="0"/>
              </a:rPr>
              <a:t>, Surface …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25619" y="4155719"/>
            <a:ext cx="50756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solidFill>
                  <a:schemeClr val="accent2">
                    <a:lumMod val="40000"/>
                    <a:lumOff val="6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Data is copied </a:t>
            </a:r>
          </a:p>
          <a:p>
            <a:pPr algn="ctr"/>
            <a:r>
              <a:rPr lang="en-US" sz="2500" dirty="0">
                <a:solidFill>
                  <a:schemeClr val="accent2">
                    <a:lumMod val="40000"/>
                    <a:lumOff val="6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by the “equal” operator</a:t>
            </a:r>
            <a:endParaRPr lang="en-US" sz="2500" i="1" dirty="0">
              <a:solidFill>
                <a:schemeClr val="accent2">
                  <a:lumMod val="40000"/>
                  <a:lumOff val="6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57428" y="4155719"/>
            <a:ext cx="507566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solidFill>
                  <a:schemeClr val="accent2">
                    <a:lumMod val="40000"/>
                    <a:lumOff val="6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reference (to the actual data) is copied</a:t>
            </a:r>
            <a:endParaRPr lang="en-US" sz="2500" i="1" dirty="0">
              <a:solidFill>
                <a:schemeClr val="accent2">
                  <a:lumMod val="40000"/>
                  <a:lumOff val="6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164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3572" y="672161"/>
            <a:ext cx="6703886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Pass-by-Reference: “ref” keyword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60258" y="2142155"/>
            <a:ext cx="9425456" cy="1572326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2200" dirty="0">
                <a:solidFill>
                  <a:srgbClr val="92D05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void</a:t>
            </a:r>
            <a:r>
              <a:rPr lang="en-US" sz="2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Foo(</a:t>
            </a:r>
            <a:r>
              <a:rPr lang="en-US" sz="2200" dirty="0">
                <a:solidFill>
                  <a:srgbClr val="92D05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double</a:t>
            </a:r>
            <a:r>
              <a:rPr lang="en-US" sz="2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a)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a = a + 1.0;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60258" y="4370098"/>
            <a:ext cx="9425456" cy="895218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200" dirty="0">
                <a:solidFill>
                  <a:srgbClr val="92D05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double </a:t>
            </a:r>
            <a:r>
              <a:rPr lang="en-US" sz="22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myNumber</a:t>
            </a:r>
            <a:r>
              <a:rPr lang="en-US" sz="2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= 2.0;</a:t>
            </a:r>
          </a:p>
          <a:p>
            <a:r>
              <a:rPr lang="en-US" sz="2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Foo(</a:t>
            </a:r>
            <a:r>
              <a:rPr lang="en-US" sz="22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myNumber</a:t>
            </a:r>
            <a:r>
              <a:rPr lang="en-US" sz="2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);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0258" y="2142155"/>
            <a:ext cx="9425456" cy="1572326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22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void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Foo(</a:t>
            </a:r>
            <a:r>
              <a:rPr lang="en-US" sz="22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ref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2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a)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a = a + 1.0;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0258" y="4370098"/>
            <a:ext cx="9425456" cy="895218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2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sz="22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myNumber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= 2.0;</a:t>
            </a:r>
          </a:p>
          <a:p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Foo(</a:t>
            </a:r>
            <a:r>
              <a:rPr lang="en-US" sz="22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ref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myNumber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);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402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6" grpId="0" animBg="1"/>
      <p:bldP spid="7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13888" y="2985056"/>
            <a:ext cx="730360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latin typeface="Segoe UI" panose="020B0502040204020203" pitchFamily="34" charset="0"/>
                <a:cs typeface="Segoe UI" panose="020B0502040204020203" pitchFamily="34" charset="0"/>
              </a:rPr>
              <a:t>Any </a:t>
            </a:r>
            <a:r>
              <a:rPr lang="en-US" sz="6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question</a:t>
            </a:r>
            <a:r>
              <a:rPr lang="en-US" sz="6000" dirty="0">
                <a:latin typeface="Segoe UI" panose="020B0502040204020203" pitchFamily="34" charset="0"/>
                <a:cs typeface="Segoe UI" panose="020B0502040204020203" pitchFamily="34" charset="0"/>
              </a:rPr>
              <a:t> so far 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701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3572" y="672161"/>
            <a:ext cx="795455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Interpreted vs. compiled language (simplified)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4471612"/>
              </p:ext>
            </p:extLst>
          </p:nvPr>
        </p:nvGraphicFramePr>
        <p:xfrm>
          <a:off x="2170339" y="1514919"/>
          <a:ext cx="8025704" cy="47143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2" name="Image" r:id="rId3" imgW="15326640" imgH="9002880" progId="Photoshop.Image.15">
                  <p:embed/>
                </p:oleObj>
              </mc:Choice>
              <mc:Fallback>
                <p:oleObj name="Image" r:id="rId3" imgW="15326640" imgH="9002880" progId="Photoshop.Image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70339" y="1514919"/>
                        <a:ext cx="8025704" cy="47143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054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3572" y="672161"/>
            <a:ext cx="405521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 may wonder …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14047" y="2766099"/>
            <a:ext cx="9425456" cy="1572326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22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void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Foo(</a:t>
            </a:r>
            <a:r>
              <a:rPr lang="en-US" sz="22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ref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2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List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&lt;</a:t>
            </a:r>
            <a:r>
              <a:rPr lang="en-US" sz="22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string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&gt;</a:t>
            </a:r>
            <a:r>
              <a:rPr lang="en-US" sz="22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texts)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texts.Add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(“Oh Yeah !!!”);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318175" y="5007475"/>
            <a:ext cx="56020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latin typeface="Segoe UI" panose="020B0502040204020203" pitchFamily="34" charset="0"/>
                <a:cs typeface="Segoe UI" panose="020B0502040204020203" pitchFamily="34" charset="0"/>
              </a:rPr>
              <a:t>Let’s ignore this for now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2100553"/>
            <a:ext cx="121920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Using the </a:t>
            </a:r>
            <a:r>
              <a:rPr lang="en-US" sz="2500" dirty="0">
                <a:solidFill>
                  <a:schemeClr val="bg2">
                    <a:lumMod val="40000"/>
                    <a:lumOff val="6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ref</a:t>
            </a:r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 keyword with reference-type parameter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761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/>
      <p:bldP spid="9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3572" y="672161"/>
            <a:ext cx="5895781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Store result in </a:t>
            </a:r>
            <a:r>
              <a:rPr lang="en-US" sz="3500" dirty="0">
                <a:solidFill>
                  <a:schemeClr val="bg2">
                    <a:lumMod val="40000"/>
                    <a:lumOff val="6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ref</a:t>
            </a:r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parameters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5311" y="2076841"/>
            <a:ext cx="11713028" cy="1910880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22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void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ComputeAreaAndVolume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</a:t>
            </a:r>
            <a:r>
              <a:rPr lang="en-US" sz="22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r, </a:t>
            </a:r>
            <a:r>
              <a:rPr lang="en-US" sz="22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ref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2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area, </a:t>
            </a:r>
            <a:r>
              <a:rPr lang="en-US" sz="22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ref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2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volume)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area = 4.0 * 3.14 * r * r;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volume = 4.0 / 3.0 * 3.14 * r * r * r;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5311" y="4347802"/>
            <a:ext cx="11713028" cy="1233772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2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sz="22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areaResult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= 0.0;</a:t>
            </a:r>
          </a:p>
          <a:p>
            <a:r>
              <a:rPr lang="en-US" sz="22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sz="22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volumeResult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= 0.0;</a:t>
            </a:r>
          </a:p>
          <a:p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ComputeAreaAndVolume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(1.32, </a:t>
            </a:r>
            <a:r>
              <a:rPr lang="en-US" sz="22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ref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areaResult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, </a:t>
            </a:r>
            <a:r>
              <a:rPr lang="en-US" sz="22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ref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volumeResult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);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488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311" y="2076841"/>
            <a:ext cx="11713028" cy="1910880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22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void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ComputeAreaAndVolume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</a:t>
            </a:r>
            <a:r>
              <a:rPr lang="en-US" sz="22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r, </a:t>
            </a:r>
            <a:r>
              <a:rPr lang="en-US" sz="22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out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2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area, </a:t>
            </a:r>
            <a:r>
              <a:rPr lang="en-US" sz="22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out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2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volume)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area = 4.0 * 3.14 * r * r;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volume = 4.0 / 3.0 * 3.14 * r * r * r;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5311" y="4347802"/>
            <a:ext cx="11713028" cy="1233772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2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sz="22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areaResult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;</a:t>
            </a:r>
          </a:p>
          <a:p>
            <a:r>
              <a:rPr lang="en-US" sz="22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sz="22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volumeResult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;</a:t>
            </a:r>
          </a:p>
          <a:p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ComputeAreaAndVolume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(1.32, </a:t>
            </a:r>
            <a:r>
              <a:rPr lang="en-US" sz="22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out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areaResult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, </a:t>
            </a:r>
            <a:r>
              <a:rPr lang="en-US" sz="22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out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volumeResult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);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62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763572" y="672161"/>
            <a:ext cx="7621382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Store result in </a:t>
            </a:r>
            <a:r>
              <a:rPr lang="en-US" sz="3500" dirty="0">
                <a:solidFill>
                  <a:srgbClr val="F38F8D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out</a:t>
            </a:r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parameters (better)</a:t>
            </a:r>
          </a:p>
        </p:txBody>
      </p:sp>
    </p:spTree>
    <p:extLst>
      <p:ext uri="{BB962C8B-B14F-4D97-AF65-F5344CB8AC3E}">
        <p14:creationId xmlns:p14="http://schemas.microsoft.com/office/powerpoint/2010/main" val="156207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3572" y="672161"/>
            <a:ext cx="901958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 example of “out” parameter from </a:t>
            </a:r>
            <a:r>
              <a:rPr lang="en-US" sz="3000" dirty="0" err="1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RhinoCommon</a:t>
            </a:r>
            <a:endParaRPr lang="en-US" sz="3000" dirty="0">
              <a:solidFill>
                <a:srgbClr val="FFAA5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3572" y="1666367"/>
            <a:ext cx="10504714" cy="1910880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22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t;</a:t>
            </a:r>
          </a:p>
          <a:p>
            <a:pPr defTabSz="457200"/>
            <a:r>
              <a:rPr lang="en-US" sz="2200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boolean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success = 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myCurve.ClosestPoint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myPoint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, </a:t>
            </a:r>
            <a:r>
              <a:rPr lang="en-US" sz="22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out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t);</a:t>
            </a:r>
          </a:p>
          <a:p>
            <a:pPr defTabSz="457200"/>
            <a:endParaRPr lang="en-US" sz="22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22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if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(success)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myCurve.PointAt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(t);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63572" y="4875276"/>
            <a:ext cx="10504714" cy="1233772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2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sz="22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t</a:t>
            </a:r>
            <a:r>
              <a:rPr lang="en-US" sz="22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= 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myAwesomeCurve.ClosestPoint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myPoint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);</a:t>
            </a:r>
          </a:p>
          <a:p>
            <a:endParaRPr lang="en-US" sz="22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myAwesomeCurve.PointAt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(t);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3572" y="4310032"/>
            <a:ext cx="8753807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dirty="0" err="1">
                <a:latin typeface="Segoe UI" panose="020B0502040204020203" pitchFamily="34" charset="0"/>
                <a:cs typeface="Segoe UI" panose="020B0502040204020203" pitchFamily="34" charset="0"/>
              </a:rPr>
              <a:t>RhinoCommon</a:t>
            </a:r>
            <a:r>
              <a:rPr lang="en-US" sz="2500" dirty="0">
                <a:latin typeface="Segoe UI" panose="020B0502040204020203" pitchFamily="34" charset="0"/>
                <a:cs typeface="Segoe UI" panose="020B0502040204020203" pitchFamily="34" charset="0"/>
              </a:rPr>
              <a:t> could have been designed to work like this …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170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6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168" y="2726566"/>
            <a:ext cx="12115799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Live example</a:t>
            </a:r>
          </a:p>
          <a:p>
            <a:pPr algn="ctr"/>
            <a:r>
              <a:rPr lang="en-US" sz="5400" dirty="0">
                <a:latin typeface="Segoe UI" panose="020B0502040204020203" pitchFamily="34" charset="0"/>
                <a:cs typeface="Segoe UI" panose="020B0502040204020203" pitchFamily="34" charset="0"/>
              </a:rPr>
              <a:t>Adaptively subdividing a curve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183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3572" y="672161"/>
            <a:ext cx="775468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Live example: </a:t>
            </a:r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Adaptively subdividing a curve</a:t>
            </a:r>
          </a:p>
        </p:txBody>
      </p:sp>
      <p:cxnSp>
        <p:nvCxnSpPr>
          <p:cNvPr id="8" name="Straight Connector 7"/>
          <p:cNvCxnSpPr>
            <a:endCxn id="12" idx="4"/>
          </p:cNvCxnSpPr>
          <p:nvPr/>
        </p:nvCxnSpPr>
        <p:spPr>
          <a:xfrm flipV="1">
            <a:off x="1981199" y="3189514"/>
            <a:ext cx="8338457" cy="2590801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 11"/>
          <p:cNvSpPr/>
          <p:nvPr/>
        </p:nvSpPr>
        <p:spPr>
          <a:xfrm>
            <a:off x="1981199" y="2327854"/>
            <a:ext cx="8338457" cy="3452460"/>
          </a:xfrm>
          <a:custGeom>
            <a:avLst/>
            <a:gdLst>
              <a:gd name="connsiteX0" fmla="*/ 0 w 8338457"/>
              <a:gd name="connsiteY0" fmla="*/ 3452460 h 3452460"/>
              <a:gd name="connsiteX1" fmla="*/ 1447800 w 8338457"/>
              <a:gd name="connsiteY1" fmla="*/ 687489 h 3452460"/>
              <a:gd name="connsiteX2" fmla="*/ 4278086 w 8338457"/>
              <a:gd name="connsiteY2" fmla="*/ 1057603 h 3452460"/>
              <a:gd name="connsiteX3" fmla="*/ 6738257 w 8338457"/>
              <a:gd name="connsiteY3" fmla="*/ 1689 h 3452460"/>
              <a:gd name="connsiteX4" fmla="*/ 8338457 w 8338457"/>
              <a:gd name="connsiteY4" fmla="*/ 861660 h 345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38457" h="3452460">
                <a:moveTo>
                  <a:pt x="0" y="3452460"/>
                </a:moveTo>
                <a:cubicBezTo>
                  <a:pt x="367393" y="2269546"/>
                  <a:pt x="734786" y="1086632"/>
                  <a:pt x="1447800" y="687489"/>
                </a:cubicBezTo>
                <a:cubicBezTo>
                  <a:pt x="2160814" y="288346"/>
                  <a:pt x="3396343" y="1171903"/>
                  <a:pt x="4278086" y="1057603"/>
                </a:cubicBezTo>
                <a:cubicBezTo>
                  <a:pt x="5159829" y="943303"/>
                  <a:pt x="6061529" y="34346"/>
                  <a:pt x="6738257" y="1689"/>
                </a:cubicBezTo>
                <a:cubicBezTo>
                  <a:pt x="7414985" y="-30968"/>
                  <a:pt x="7876721" y="415346"/>
                  <a:pt x="8338457" y="861660"/>
                </a:cubicBez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1981199" y="3189514"/>
            <a:ext cx="8338457" cy="2590801"/>
            <a:chOff x="1981199" y="3189514"/>
            <a:chExt cx="8338457" cy="2590801"/>
          </a:xfrm>
        </p:grpSpPr>
        <p:cxnSp>
          <p:nvCxnSpPr>
            <p:cNvPr id="15" name="Straight Connector 14"/>
            <p:cNvCxnSpPr/>
            <p:nvPr/>
          </p:nvCxnSpPr>
          <p:spPr>
            <a:xfrm flipV="1">
              <a:off x="1981199" y="3407229"/>
              <a:ext cx="4038601" cy="2373086"/>
            </a:xfrm>
            <a:prstGeom prst="line">
              <a:avLst/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>
              <a:endCxn id="12" idx="4"/>
            </p:cNvCxnSpPr>
            <p:nvPr/>
          </p:nvCxnSpPr>
          <p:spPr>
            <a:xfrm flipV="1">
              <a:off x="6019800" y="3189514"/>
              <a:ext cx="4299856" cy="217715"/>
            </a:xfrm>
            <a:prstGeom prst="line">
              <a:avLst/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2" name="Straight Connector 21"/>
          <p:cNvCxnSpPr/>
          <p:nvPr/>
        </p:nvCxnSpPr>
        <p:spPr>
          <a:xfrm flipV="1">
            <a:off x="1981199" y="3189514"/>
            <a:ext cx="1219201" cy="2590801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 flipV="1">
            <a:off x="3200400" y="3189514"/>
            <a:ext cx="2819400" cy="217715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6019800" y="2438400"/>
            <a:ext cx="2286000" cy="96883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stCxn id="12" idx="4"/>
          </p:cNvCxnSpPr>
          <p:nvPr/>
        </p:nvCxnSpPr>
        <p:spPr>
          <a:xfrm flipH="1" flipV="1">
            <a:off x="8305800" y="2438400"/>
            <a:ext cx="2013856" cy="751114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3200400" y="2971800"/>
            <a:ext cx="1136650" cy="217714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 flipV="1">
            <a:off x="4337051" y="2971801"/>
            <a:ext cx="1682749" cy="435427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8305801" y="2438399"/>
            <a:ext cx="1085849" cy="44451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endCxn id="12" idx="4"/>
          </p:cNvCxnSpPr>
          <p:nvPr/>
        </p:nvCxnSpPr>
        <p:spPr>
          <a:xfrm>
            <a:off x="9391650" y="2482850"/>
            <a:ext cx="928006" cy="706664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Oval 52"/>
          <p:cNvSpPr/>
          <p:nvPr/>
        </p:nvSpPr>
        <p:spPr>
          <a:xfrm>
            <a:off x="1866899" y="5666015"/>
            <a:ext cx="228600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10205356" y="3064330"/>
            <a:ext cx="228600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9312728" y="2346324"/>
            <a:ext cx="228600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8191499" y="2334984"/>
            <a:ext cx="228600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5916383" y="3268436"/>
            <a:ext cx="228600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4198255" y="2871107"/>
            <a:ext cx="228600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3086100" y="3099707"/>
            <a:ext cx="228600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6456636" y="4593772"/>
            <a:ext cx="41232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latin typeface="Roboto Condensed" pitchFamily="2" charset="0"/>
                <a:ea typeface="Roboto Condensed" pitchFamily="2" charset="0"/>
              </a:rPr>
              <a:t>De </a:t>
            </a:r>
            <a:r>
              <a:rPr lang="en-US" sz="3200" dirty="0" err="1">
                <a:latin typeface="Roboto Condensed" pitchFamily="2" charset="0"/>
                <a:ea typeface="Roboto Condensed" pitchFamily="2" charset="0"/>
              </a:rPr>
              <a:t>Casteljau's</a:t>
            </a:r>
            <a:r>
              <a:rPr lang="en-US" sz="3200" dirty="0">
                <a:latin typeface="Roboto Condensed" pitchFamily="2" charset="0"/>
                <a:ea typeface="Roboto Condensed" pitchFamily="2" charset="0"/>
              </a:rPr>
              <a:t> algorithm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242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25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822914"/>
            <a:ext cx="12192000" cy="5742699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17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void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</a:t>
            </a:r>
            <a:r>
              <a:rPr lang="en-US" sz="1700" dirty="0" err="1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ivideCurve</a:t>
            </a:r>
            <a:r>
              <a:rPr lang="en-US" sz="1700" dirty="0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</a:t>
            </a:r>
            <a:r>
              <a:rPr lang="en-US" sz="1700" dirty="0" smtClean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Curve</a:t>
            </a:r>
            <a:r>
              <a:rPr lang="en-US" sz="1700" dirty="0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curve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, </a:t>
            </a:r>
            <a:r>
              <a:rPr lang="en-US" sz="17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tStart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, </a:t>
            </a:r>
            <a:r>
              <a:rPr lang="en-US" sz="17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tEnd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, </a:t>
            </a:r>
            <a:r>
              <a:rPr lang="en-US" sz="17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tolerance, </a:t>
            </a:r>
            <a:r>
              <a:rPr lang="en-US" sz="17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List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&lt;</a:t>
            </a:r>
            <a:r>
              <a:rPr lang="en-US" sz="1700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LineCurve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&gt; segments)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{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Point3d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startPoint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=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curve.PointAt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tStart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);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Point3d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endPoint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=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curve.PointAt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tEnd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);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Point3d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middlePoint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= 0.5 * (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startPoint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+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endPoint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);</a:t>
            </a:r>
          </a:p>
          <a:p>
            <a:pPr defTabSz="457200"/>
            <a:endParaRPr lang="en-US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tClosest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;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curve.ClosestPoint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middlePoint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, </a:t>
            </a:r>
            <a:r>
              <a:rPr lang="en-US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out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tClosest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);</a:t>
            </a:r>
          </a:p>
          <a:p>
            <a:pPr defTabSz="457200"/>
            <a:endParaRPr lang="en-US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distance =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curve.PointAt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tClosest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).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DistanceTo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middlePoint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);</a:t>
            </a:r>
          </a:p>
          <a:p>
            <a:pPr defTabSz="457200"/>
            <a:endParaRPr lang="en-US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</a:t>
            </a:r>
            <a:r>
              <a:rPr lang="en-US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if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(distance &lt; tolerance)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  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segments.Add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</a:t>
            </a:r>
            <a:r>
              <a:rPr lang="en-US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new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LineCurve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startPoint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endPoint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));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</a:t>
            </a:r>
            <a:r>
              <a:rPr lang="en-US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else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{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   </a:t>
            </a:r>
            <a:r>
              <a:rPr lang="en-US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tMiddle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= 0.5 * (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tStart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+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tEnd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);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  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</a:t>
            </a:r>
            <a:r>
              <a:rPr lang="en-US" dirty="0" err="1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ivideCurve</a:t>
            </a:r>
            <a:r>
              <a:rPr lang="en-US" dirty="0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(curve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tStart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tMiddle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, tolerance, segments);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  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</a:t>
            </a:r>
            <a:r>
              <a:rPr lang="en-US" dirty="0" err="1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ivideCurve</a:t>
            </a:r>
            <a:r>
              <a:rPr lang="en-US" dirty="0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(curve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tMiddle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tEnd</a:t>
            </a:r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, tolerance, segments);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}</a:t>
            </a:r>
          </a:p>
          <a:p>
            <a:pPr defTabSz="457200"/>
            <a:r>
              <a:rPr lang="en-US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}</a:t>
            </a:r>
            <a:r>
              <a:rPr lang="en-US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</a:t>
            </a:r>
            <a:endParaRPr lang="en-US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66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06372" y="211152"/>
            <a:ext cx="775468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Live example: </a:t>
            </a:r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Adaptively subdividing a curve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6791274" y="1364225"/>
            <a:ext cx="4925297" cy="1959542"/>
            <a:chOff x="6885914" y="1192775"/>
            <a:chExt cx="4925297" cy="1959542"/>
          </a:xfrm>
        </p:grpSpPr>
        <p:cxnSp>
          <p:nvCxnSpPr>
            <p:cNvPr id="7" name="Straight Connector 6"/>
            <p:cNvCxnSpPr>
              <a:stCxn id="9" idx="0"/>
              <a:endCxn id="9" idx="4"/>
            </p:cNvCxnSpPr>
            <p:nvPr/>
          </p:nvCxnSpPr>
          <p:spPr>
            <a:xfrm flipV="1">
              <a:off x="7864451" y="1860804"/>
              <a:ext cx="3852120" cy="1196872"/>
            </a:xfrm>
            <a:prstGeom prst="line">
              <a:avLst/>
            </a:prstGeom>
            <a:ln w="19050">
              <a:solidFill>
                <a:srgbClr val="FFC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8"/>
            <p:cNvSpPr/>
            <p:nvPr/>
          </p:nvSpPr>
          <p:spPr>
            <a:xfrm>
              <a:off x="7864451" y="1462743"/>
              <a:ext cx="3852120" cy="1594934"/>
            </a:xfrm>
            <a:custGeom>
              <a:avLst/>
              <a:gdLst>
                <a:gd name="connsiteX0" fmla="*/ 0 w 8338457"/>
                <a:gd name="connsiteY0" fmla="*/ 3452460 h 3452460"/>
                <a:gd name="connsiteX1" fmla="*/ 1447800 w 8338457"/>
                <a:gd name="connsiteY1" fmla="*/ 687489 h 3452460"/>
                <a:gd name="connsiteX2" fmla="*/ 4278086 w 8338457"/>
                <a:gd name="connsiteY2" fmla="*/ 1057603 h 3452460"/>
                <a:gd name="connsiteX3" fmla="*/ 6738257 w 8338457"/>
                <a:gd name="connsiteY3" fmla="*/ 1689 h 3452460"/>
                <a:gd name="connsiteX4" fmla="*/ 8338457 w 8338457"/>
                <a:gd name="connsiteY4" fmla="*/ 861660 h 345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38457" h="3452460">
                  <a:moveTo>
                    <a:pt x="0" y="3452460"/>
                  </a:moveTo>
                  <a:cubicBezTo>
                    <a:pt x="367393" y="2269546"/>
                    <a:pt x="734786" y="1086632"/>
                    <a:pt x="1447800" y="687489"/>
                  </a:cubicBezTo>
                  <a:cubicBezTo>
                    <a:pt x="2160814" y="288346"/>
                    <a:pt x="3396343" y="1171903"/>
                    <a:pt x="4278086" y="1057603"/>
                  </a:cubicBezTo>
                  <a:cubicBezTo>
                    <a:pt x="5159829" y="943303"/>
                    <a:pt x="6061529" y="34346"/>
                    <a:pt x="6738257" y="1689"/>
                  </a:cubicBezTo>
                  <a:cubicBezTo>
                    <a:pt x="7414985" y="-30968"/>
                    <a:pt x="7876721" y="415346"/>
                    <a:pt x="8338457" y="861660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7769811" y="2963037"/>
              <a:ext cx="189280" cy="189280"/>
            </a:xfrm>
            <a:prstGeom prst="ellipse">
              <a:avLst/>
            </a:prstGeom>
            <a:solidFill>
              <a:srgbClr val="DE1D18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11621931" y="1766164"/>
              <a:ext cx="189280" cy="189280"/>
            </a:xfrm>
            <a:prstGeom prst="ellipse">
              <a:avLst/>
            </a:prstGeom>
            <a:solidFill>
              <a:srgbClr val="DE1D18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9695870" y="2364600"/>
              <a:ext cx="189280" cy="189280"/>
            </a:xfrm>
            <a:prstGeom prst="ellipse">
              <a:avLst/>
            </a:prstGeom>
            <a:solidFill>
              <a:srgbClr val="DE1D18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9695870" y="1860803"/>
              <a:ext cx="189280" cy="189280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6885914" y="2744796"/>
              <a:ext cx="665916" cy="369332"/>
              <a:chOff x="6885914" y="2744796"/>
              <a:chExt cx="665916" cy="369332"/>
            </a:xfrm>
          </p:grpSpPr>
          <p:sp>
            <p:nvSpPr>
              <p:cNvPr id="18" name="Rounded Rectangular Callout 17"/>
              <p:cNvSpPr/>
              <p:nvPr/>
            </p:nvSpPr>
            <p:spPr>
              <a:xfrm>
                <a:off x="6885914" y="2769460"/>
                <a:ext cx="665916" cy="327083"/>
              </a:xfrm>
              <a:prstGeom prst="wedgeRoundRectCallout">
                <a:avLst>
                  <a:gd name="adj1" fmla="val 80901"/>
                  <a:gd name="adj2" fmla="val 19943"/>
                  <a:gd name="adj3" fmla="val 16667"/>
                </a:avLst>
              </a:prstGeom>
              <a:solidFill>
                <a:srgbClr val="2B5F5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6902873" y="2744796"/>
                <a:ext cx="609462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>
                    <a:latin typeface="Roboto Condensed" pitchFamily="2" charset="0"/>
                    <a:ea typeface="Roboto Condensed" pitchFamily="2" charset="0"/>
                    <a:cs typeface="Segoe UI" panose="020B0502040204020203" pitchFamily="34" charset="0"/>
                  </a:rPr>
                  <a:t>start</a:t>
                </a:r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>
              <a:off x="9393430" y="2769460"/>
              <a:ext cx="885205" cy="369332"/>
              <a:chOff x="6767412" y="2985235"/>
              <a:chExt cx="750564" cy="369332"/>
            </a:xfrm>
          </p:grpSpPr>
          <p:sp>
            <p:nvSpPr>
              <p:cNvPr id="21" name="Rounded Rectangular Callout 20"/>
              <p:cNvSpPr/>
              <p:nvPr/>
            </p:nvSpPr>
            <p:spPr>
              <a:xfrm>
                <a:off x="6767412" y="3009899"/>
                <a:ext cx="750564" cy="327083"/>
              </a:xfrm>
              <a:prstGeom prst="wedgeRoundRectCallout">
                <a:avLst>
                  <a:gd name="adj1" fmla="val -8537"/>
                  <a:gd name="adj2" fmla="val -110881"/>
                  <a:gd name="adj3" fmla="val 16667"/>
                </a:avLst>
              </a:prstGeom>
              <a:solidFill>
                <a:srgbClr val="2B5F5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6802865" y="2985235"/>
                <a:ext cx="677146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>
                    <a:latin typeface="Roboto Condensed" pitchFamily="2" charset="0"/>
                    <a:ea typeface="Roboto Condensed" pitchFamily="2" charset="0"/>
                    <a:cs typeface="Segoe UI" panose="020B0502040204020203" pitchFamily="34" charset="0"/>
                  </a:rPr>
                  <a:t>middle</a:t>
                </a:r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>
              <a:off x="11227462" y="2279056"/>
              <a:ext cx="583749" cy="369332"/>
              <a:chOff x="6960025" y="3030649"/>
              <a:chExt cx="665916" cy="369332"/>
            </a:xfrm>
          </p:grpSpPr>
          <p:sp>
            <p:nvSpPr>
              <p:cNvPr id="24" name="Rounded Rectangular Callout 23"/>
              <p:cNvSpPr/>
              <p:nvPr/>
            </p:nvSpPr>
            <p:spPr>
              <a:xfrm>
                <a:off x="6960025" y="3059249"/>
                <a:ext cx="665916" cy="327083"/>
              </a:xfrm>
              <a:prstGeom prst="wedgeRoundRectCallout">
                <a:avLst>
                  <a:gd name="adj1" fmla="val 31347"/>
                  <a:gd name="adj2" fmla="val -131266"/>
                  <a:gd name="adj3" fmla="val 16667"/>
                </a:avLst>
              </a:prstGeom>
              <a:solidFill>
                <a:srgbClr val="2B5F5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6984783" y="3030649"/>
                <a:ext cx="591016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>
                    <a:latin typeface="Roboto Condensed" pitchFamily="2" charset="0"/>
                    <a:ea typeface="Roboto Condensed" pitchFamily="2" charset="0"/>
                    <a:cs typeface="Segoe UI" panose="020B0502040204020203" pitchFamily="34" charset="0"/>
                  </a:rPr>
                  <a:t>end</a:t>
                </a:r>
              </a:p>
            </p:txBody>
          </p:sp>
        </p:grpSp>
        <p:grpSp>
          <p:nvGrpSpPr>
            <p:cNvPr id="28" name="Group 27"/>
            <p:cNvGrpSpPr/>
            <p:nvPr/>
          </p:nvGrpSpPr>
          <p:grpSpPr>
            <a:xfrm>
              <a:off x="9349389" y="1192775"/>
              <a:ext cx="885205" cy="369332"/>
              <a:chOff x="6767412" y="2985235"/>
              <a:chExt cx="750564" cy="369332"/>
            </a:xfrm>
          </p:grpSpPr>
          <p:sp>
            <p:nvSpPr>
              <p:cNvPr id="29" name="Rounded Rectangular Callout 28"/>
              <p:cNvSpPr/>
              <p:nvPr/>
            </p:nvSpPr>
            <p:spPr>
              <a:xfrm>
                <a:off x="6767412" y="3009899"/>
                <a:ext cx="750564" cy="327083"/>
              </a:xfrm>
              <a:prstGeom prst="wedgeRoundRectCallout">
                <a:avLst>
                  <a:gd name="adj1" fmla="val 1793"/>
                  <a:gd name="adj2" fmla="val 129077"/>
                  <a:gd name="adj3" fmla="val 16667"/>
                </a:avLst>
              </a:prstGeom>
              <a:solidFill>
                <a:srgbClr val="2B5F5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6767412" y="2985235"/>
                <a:ext cx="745899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latin typeface="Roboto Condensed" pitchFamily="2" charset="0"/>
                    <a:ea typeface="Roboto Condensed" pitchFamily="2" charset="0"/>
                    <a:cs typeface="Segoe UI" panose="020B0502040204020203" pitchFamily="34" charset="0"/>
                  </a:rPr>
                  <a:t>closest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19047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2572" y="1118077"/>
            <a:ext cx="11172092" cy="4142261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17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class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ScriptInstance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: </a:t>
            </a:r>
            <a:r>
              <a:rPr lang="en-US" sz="1700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GH_SriptInstance</a:t>
            </a:r>
            <a:endParaRPr lang="en-US" sz="1700" dirty="0">
              <a:solidFill>
                <a:srgbClr val="04CA7D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{	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</a:t>
            </a:r>
            <a:r>
              <a:rPr lang="en-US" sz="17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private</a:t>
            </a:r>
            <a:r>
              <a:rPr lang="en-US" sz="17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void</a:t>
            </a:r>
            <a:r>
              <a:rPr lang="en-US" sz="17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RunScript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</a:t>
            </a:r>
            <a:r>
              <a:rPr lang="en-US" sz="17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Curve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curve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, </a:t>
            </a:r>
            <a:r>
              <a:rPr lang="en-US" sz="17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tolerance, </a:t>
            </a:r>
            <a:r>
              <a:rPr lang="en-US" sz="17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ref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170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object</a:t>
            </a:r>
            <a:r>
              <a:rPr lang="en-US" sz="170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1700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A)</a:t>
            </a:r>
            <a:endParaRPr lang="en-US" sz="17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{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   </a:t>
            </a:r>
            <a:r>
              <a:rPr lang="en-US" sz="17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List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&lt;</a:t>
            </a:r>
            <a:r>
              <a:rPr lang="en-US" sz="1700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LineCurve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&gt; segments = </a:t>
            </a:r>
            <a:r>
              <a:rPr lang="en-US" sz="17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new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17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List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&lt;</a:t>
            </a:r>
            <a:r>
              <a:rPr lang="en-US" sz="1700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LineCurve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&gt;();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  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DivideCurve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(curve, 0.0, 1.0, tolerance, segments);</a:t>
            </a:r>
          </a:p>
          <a:p>
            <a:pPr defTabSz="457200"/>
            <a:r>
              <a:rPr lang="en-US" sz="170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   </a:t>
            </a:r>
            <a:r>
              <a:rPr lang="en-US" sz="1700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A 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= segments;   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}</a:t>
            </a:r>
            <a:r>
              <a:rPr lang="en-US" sz="17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</a:p>
          <a:p>
            <a:pPr defTabSz="457200"/>
            <a:endParaRPr lang="en-US" sz="1700" dirty="0">
              <a:solidFill>
                <a:srgbClr val="92D050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</a:t>
            </a:r>
            <a:r>
              <a:rPr lang="en-US" sz="17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void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DivideCurve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</a:t>
            </a:r>
            <a:r>
              <a:rPr lang="en-US" sz="17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Curve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curve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, </a:t>
            </a:r>
            <a:r>
              <a:rPr lang="en-US" sz="17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tStart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, </a:t>
            </a:r>
            <a:r>
              <a:rPr lang="en-US" sz="17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17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tEnd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, </a:t>
            </a:r>
            <a:r>
              <a:rPr lang="en-US" sz="17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tolerance,        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                 </a:t>
            </a:r>
            <a:r>
              <a:rPr lang="en-US" sz="17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List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&lt;</a:t>
            </a:r>
            <a:r>
              <a:rPr lang="en-US" sz="1700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LineCurve</a:t>
            </a:r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&gt; segments)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{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   ...</a:t>
            </a: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}</a:t>
            </a:r>
            <a:r>
              <a:rPr lang="en-US" sz="17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</a:t>
            </a:r>
            <a:endParaRPr lang="en-US" sz="17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17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67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82572" y="364024"/>
            <a:ext cx="775468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Live example: </a:t>
            </a:r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Adaptively subdividing a curve</a:t>
            </a:r>
          </a:p>
        </p:txBody>
      </p:sp>
    </p:spTree>
    <p:extLst>
      <p:ext uri="{BB962C8B-B14F-4D97-AF65-F5344CB8AC3E}">
        <p14:creationId xmlns:p14="http://schemas.microsoft.com/office/powerpoint/2010/main" val="2360160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68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0" y="2998113"/>
            <a:ext cx="12192000" cy="861774"/>
          </a:xfrm>
          <a:prstGeom prst="rect">
            <a:avLst/>
          </a:prstGeom>
          <a:noFill/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5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Generating Randomness</a:t>
            </a:r>
          </a:p>
        </p:txBody>
      </p:sp>
    </p:spTree>
    <p:extLst>
      <p:ext uri="{BB962C8B-B14F-4D97-AF65-F5344CB8AC3E}">
        <p14:creationId xmlns:p14="http://schemas.microsoft.com/office/powerpoint/2010/main" val="3775067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6180" y="990017"/>
            <a:ext cx="11275487" cy="2988098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</a:t>
            </a:r>
            <a:r>
              <a:rPr lang="en-GB" sz="15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private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GB" sz="15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void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RunScript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(...)</a:t>
            </a:r>
          </a:p>
          <a:p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{</a:t>
            </a:r>
          </a:p>
          <a:p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</a:t>
            </a:r>
            <a:r>
              <a:rPr lang="en-GB" sz="15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Random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myRandomGenerator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= </a:t>
            </a:r>
            <a:r>
              <a:rPr lang="en-GB" sz="15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new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GB" sz="15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Random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();</a:t>
            </a:r>
          </a:p>
          <a:p>
            <a:endParaRPr lang="en-US" sz="15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  <a:p>
            <a:r>
              <a:rPr lang="en-US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</a:t>
            </a:r>
            <a:r>
              <a:rPr lang="en-US" sz="15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double</a:t>
            </a:r>
            <a:r>
              <a:rPr lang="en-US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US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myRandomDouble</a:t>
            </a:r>
            <a:r>
              <a:rPr lang="en-US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= </a:t>
            </a:r>
            <a:r>
              <a:rPr lang="en-US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myRandomGenerator.NextDouble</a:t>
            </a:r>
            <a:r>
              <a:rPr lang="en-US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();</a:t>
            </a:r>
          </a:p>
          <a:p>
            <a:r>
              <a:rPr lang="en-US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</a:t>
            </a:r>
            <a:r>
              <a:rPr lang="en-US" sz="15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Print</a:t>
            </a:r>
            <a:r>
              <a:rPr lang="en-US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(</a:t>
            </a:r>
            <a:r>
              <a:rPr lang="en-US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myRandomDouble.ToString</a:t>
            </a:r>
            <a:r>
              <a:rPr lang="en-US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());</a:t>
            </a:r>
          </a:p>
          <a:p>
            <a:endParaRPr lang="en-US" sz="15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  <a:p>
            <a:r>
              <a:rPr lang="en-US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</a:t>
            </a:r>
            <a:r>
              <a:rPr lang="en-US" sz="15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for</a:t>
            </a:r>
            <a:r>
              <a:rPr lang="en-US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(</a:t>
            </a:r>
            <a:r>
              <a:rPr lang="en-US" sz="15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int</a:t>
            </a:r>
            <a:r>
              <a:rPr lang="en-US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US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</a:t>
            </a:r>
            <a:r>
              <a:rPr lang="en-US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= 0; </a:t>
            </a:r>
            <a:r>
              <a:rPr lang="en-US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</a:t>
            </a:r>
            <a:r>
              <a:rPr lang="en-US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&lt; 10; </a:t>
            </a:r>
            <a:r>
              <a:rPr lang="en-US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</a:t>
            </a:r>
            <a:r>
              <a:rPr lang="en-US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++)</a:t>
            </a:r>
          </a:p>
          <a:p>
            <a:r>
              <a:rPr lang="en-US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{</a:t>
            </a:r>
          </a:p>
          <a:p>
            <a:r>
              <a:rPr lang="en-US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</a:t>
            </a:r>
            <a:r>
              <a:rPr lang="en-US" sz="15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Print</a:t>
            </a:r>
            <a:r>
              <a:rPr lang="en-US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(</a:t>
            </a:r>
            <a:r>
              <a:rPr lang="en-US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myRandomGenerator.Next</a:t>
            </a:r>
            <a:r>
              <a:rPr lang="en-US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(10, 20).</a:t>
            </a:r>
            <a:r>
              <a:rPr lang="en-US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ToString</a:t>
            </a:r>
            <a:r>
              <a:rPr lang="en-US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());</a:t>
            </a:r>
          </a:p>
          <a:p>
            <a:r>
              <a:rPr lang="en-US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}</a:t>
            </a:r>
            <a:endParaRPr lang="en-GB" sz="15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  <a:p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}</a:t>
            </a:r>
            <a:endParaRPr lang="en-US" sz="15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69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8207EC8-7153-4B2E-82C5-D3C672F28D26}"/>
              </a:ext>
            </a:extLst>
          </p:cNvPr>
          <p:cNvSpPr txBox="1"/>
          <p:nvPr/>
        </p:nvSpPr>
        <p:spPr>
          <a:xfrm>
            <a:off x="366180" y="223539"/>
            <a:ext cx="517180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random generator object</a:t>
            </a:r>
            <a:endParaRPr lang="en-US" sz="25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656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495496" y="-450665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7666" y="2170297"/>
            <a:ext cx="674017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Interpreted </a:t>
            </a:r>
            <a:r>
              <a:rPr lang="en-US" sz="3000" smtClean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languages (Python)</a:t>
            </a:r>
            <a:endParaRPr lang="en-US" sz="3000" dirty="0">
              <a:solidFill>
                <a:srgbClr val="FFAA5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7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602278" y="3004838"/>
            <a:ext cx="1891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Source Code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2636819" y="2937092"/>
            <a:ext cx="1857375" cy="50482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507403" y="3004838"/>
            <a:ext cx="1891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Interpreter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541944" y="2937092"/>
            <a:ext cx="1857375" cy="50482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8132744" y="2866994"/>
            <a:ext cx="1891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Machine instructions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449878" y="1495772"/>
            <a:ext cx="1891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Source Code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2484419" y="1428026"/>
            <a:ext cx="1857375" cy="50482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355003" y="1463395"/>
            <a:ext cx="1891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Compiler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389544" y="1395649"/>
            <a:ext cx="1857375" cy="50482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8208944" y="1463395"/>
            <a:ext cx="1891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Machine Code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8243485" y="1395649"/>
            <a:ext cx="1857375" cy="50482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4618019" y="3189504"/>
            <a:ext cx="80962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4465619" y="1680438"/>
            <a:ext cx="80962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7475519" y="3189504"/>
            <a:ext cx="80962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7323119" y="1648061"/>
            <a:ext cx="80962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47665" y="660933"/>
            <a:ext cx="674017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Compiled </a:t>
            </a:r>
            <a:r>
              <a:rPr lang="en-US" sz="3000" smtClean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languages (C++, Pascal)</a:t>
            </a:r>
            <a:endParaRPr lang="en-US" sz="3000" dirty="0">
              <a:solidFill>
                <a:srgbClr val="FFAA5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449878" y="4583599"/>
            <a:ext cx="1891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Source Code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2484419" y="4515853"/>
            <a:ext cx="1857375" cy="50482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5355003" y="4551222"/>
            <a:ext cx="1891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Compiler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5389544" y="4483476"/>
            <a:ext cx="1857375" cy="50482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8248649" y="4551222"/>
            <a:ext cx="2114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Intermediate Code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8243485" y="4483476"/>
            <a:ext cx="2129240" cy="50482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4465619" y="4768265"/>
            <a:ext cx="80962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7323119" y="4735888"/>
            <a:ext cx="80962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647666" y="3777335"/>
            <a:ext cx="838646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Semi-Compiled </a:t>
            </a:r>
            <a:r>
              <a:rPr lang="en-US" sz="3000" smtClean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languages (C#, VisualBasic, Java)</a:t>
            </a:r>
            <a:endParaRPr lang="en-US" sz="3000" dirty="0">
              <a:solidFill>
                <a:srgbClr val="FFAA5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341543" y="5544284"/>
            <a:ext cx="2114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Intermediate Code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2336379" y="5476538"/>
            <a:ext cx="2129240" cy="50482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Arrow Connector 40"/>
          <p:cNvCxnSpPr/>
          <p:nvPr/>
        </p:nvCxnSpPr>
        <p:spPr>
          <a:xfrm>
            <a:off x="4524374" y="5736013"/>
            <a:ext cx="80962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5419725" y="5556722"/>
            <a:ext cx="1891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JIT Compiler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5454266" y="5488976"/>
            <a:ext cx="1857375" cy="50482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7387841" y="5741388"/>
            <a:ext cx="80962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8208943" y="5449341"/>
            <a:ext cx="1891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Machine instructions</a:t>
            </a:r>
          </a:p>
        </p:txBody>
      </p:sp>
    </p:spTree>
    <p:extLst>
      <p:ext uri="{BB962C8B-B14F-4D97-AF65-F5344CB8AC3E}">
        <p14:creationId xmlns:p14="http://schemas.microsoft.com/office/powerpoint/2010/main" val="1113458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 animBg="1"/>
      <p:bldP spid="9" grpId="0"/>
      <p:bldP spid="10" grpId="0" animBg="1"/>
      <p:bldP spid="11" grpId="0"/>
      <p:bldP spid="12" grpId="0"/>
      <p:bldP spid="13" grpId="0" animBg="1"/>
      <p:bldP spid="14" grpId="0"/>
      <p:bldP spid="15" grpId="0" animBg="1"/>
      <p:bldP spid="16" grpId="0"/>
      <p:bldP spid="17" grpId="0" animBg="1"/>
      <p:bldP spid="29" grpId="0"/>
      <p:bldP spid="30" grpId="0"/>
      <p:bldP spid="31" grpId="0" animBg="1"/>
      <p:bldP spid="32" grpId="0"/>
      <p:bldP spid="33" grpId="0" animBg="1"/>
      <p:bldP spid="34" grpId="0"/>
      <p:bldP spid="35" grpId="0" animBg="1"/>
      <p:bldP spid="38" grpId="0"/>
      <p:bldP spid="39" grpId="0"/>
      <p:bldP spid="40" grpId="0" animBg="1"/>
      <p:bldP spid="44" grpId="0"/>
      <p:bldP spid="45" grpId="0" animBg="1"/>
      <p:bldP spid="50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74984" y="1032350"/>
            <a:ext cx="6322487" cy="4142261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</a:t>
            </a:r>
            <a:r>
              <a:rPr lang="en-GB" sz="15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private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GB" sz="15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void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RunScript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(</a:t>
            </a:r>
            <a:r>
              <a:rPr lang="en-GB" sz="15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int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iCount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, </a:t>
            </a:r>
            <a:r>
              <a:rPr lang="en-GB" sz="15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ref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GB" sz="15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object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oPoints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)</a:t>
            </a:r>
          </a:p>
          <a:p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{</a:t>
            </a:r>
          </a:p>
          <a:p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</a:t>
            </a:r>
            <a:r>
              <a:rPr lang="en-GB" sz="15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Random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myRandomGenerator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= </a:t>
            </a:r>
            <a:r>
              <a:rPr lang="en-GB" sz="15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new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GB" sz="15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Random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();</a:t>
            </a:r>
          </a:p>
          <a:p>
            <a:endParaRPr lang="en-GB" sz="15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  <a:p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</a:t>
            </a:r>
            <a:r>
              <a:rPr lang="en-GB" sz="15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List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&lt;</a:t>
            </a:r>
            <a:r>
              <a:rPr lang="en-GB" sz="15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Point3d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&gt; points = </a:t>
            </a:r>
            <a:r>
              <a:rPr lang="en-GB" sz="15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new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GB" sz="15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List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&lt;</a:t>
            </a:r>
            <a:r>
              <a:rPr lang="en-GB" sz="15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Point3d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&gt;();</a:t>
            </a:r>
          </a:p>
          <a:p>
            <a:endParaRPr lang="en-GB" sz="15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  <a:p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</a:t>
            </a:r>
            <a:r>
              <a:rPr lang="en-GB" sz="15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for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(</a:t>
            </a:r>
            <a:r>
              <a:rPr lang="en-GB" sz="15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int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= 0; 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&lt; 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iCount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; 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++)</a:t>
            </a:r>
          </a:p>
          <a:p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{</a:t>
            </a:r>
          </a:p>
          <a:p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</a:t>
            </a:r>
            <a:r>
              <a:rPr lang="en-GB" sz="15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double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x = 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myRandomGenerator.NextDouble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() * 6.0 - 3.0;</a:t>
            </a:r>
          </a:p>
          <a:p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</a:t>
            </a:r>
            <a:r>
              <a:rPr lang="en-GB" sz="15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double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y = 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myRandomGenerator.NextDouble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() * 6.0 - 3.0;</a:t>
            </a:r>
          </a:p>
          <a:p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</a:t>
            </a:r>
            <a:r>
              <a:rPr lang="en-GB" sz="15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double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z = 0.0;</a:t>
            </a:r>
          </a:p>
          <a:p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</a:t>
            </a:r>
            <a:r>
              <a:rPr lang="en-GB" sz="15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Point3d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myRandomPoint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= </a:t>
            </a:r>
            <a:r>
              <a:rPr lang="en-GB" sz="15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new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GB" sz="15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Point3d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(x, y, z);</a:t>
            </a:r>
          </a:p>
          <a:p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points.Add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(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myRandomPoint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);</a:t>
            </a:r>
          </a:p>
          <a:p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}</a:t>
            </a:r>
          </a:p>
          <a:p>
            <a:endParaRPr lang="en-GB" sz="15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  <a:p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oPoints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= points;</a:t>
            </a:r>
          </a:p>
          <a:p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}</a:t>
            </a:r>
            <a:endParaRPr lang="en-US" sz="15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70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8207EC8-7153-4B2E-82C5-D3C672F28D26}"/>
              </a:ext>
            </a:extLst>
          </p:cNvPr>
          <p:cNvSpPr txBox="1"/>
          <p:nvPr/>
        </p:nvSpPr>
        <p:spPr>
          <a:xfrm>
            <a:off x="366180" y="223539"/>
            <a:ext cx="879272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Generate random points within a predefined range</a:t>
            </a:r>
            <a:endParaRPr lang="en-US" sz="25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C66DC8E-36ED-4ABF-BE13-7EED2CD670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532" y="1032350"/>
            <a:ext cx="4336012" cy="4432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86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3254" y="3191209"/>
            <a:ext cx="10320646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500" smtClean="0">
                <a:latin typeface="Segoe UI" panose="020B0502040204020203" pitchFamily="34" charset="0"/>
                <a:cs typeface="Segoe UI" panose="020B0502040204020203" pitchFamily="34" charset="0"/>
              </a:rPr>
              <a:t>i.e</a:t>
            </a:r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. how to maintain the data states between </a:t>
            </a:r>
          </a:p>
          <a:p>
            <a:pPr algn="ctr"/>
            <a:r>
              <a:rPr lang="en-US" sz="3500" dirty="0">
                <a:latin typeface="Segoe UI" panose="020B0502040204020203" pitchFamily="34" charset="0"/>
                <a:cs typeface="Segoe UI" panose="020B0502040204020203" pitchFamily="34" charset="0"/>
              </a:rPr>
              <a:t>consecutive executions of the C# Script component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71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-2423" y="2371510"/>
            <a:ext cx="12192000" cy="938719"/>
          </a:xfrm>
          <a:prstGeom prst="rect">
            <a:avLst/>
          </a:prstGeom>
          <a:noFill/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540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Persistent Data</a:t>
            </a:r>
            <a:endParaRPr lang="en-US" sz="5400" dirty="0">
              <a:solidFill>
                <a:srgbClr val="FFAA5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1908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3572" y="672161"/>
            <a:ext cx="8700330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Persistent Data in the C# Script component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06604" y="2351159"/>
            <a:ext cx="10528094" cy="3265097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22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class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200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ScriptInstance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: </a:t>
            </a:r>
            <a:r>
              <a:rPr lang="en-US" sz="2200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GH_SriptInstance</a:t>
            </a:r>
            <a:endParaRPr lang="en-US" sz="2200" dirty="0">
              <a:solidFill>
                <a:srgbClr val="04CA7D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{	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</a:t>
            </a:r>
            <a:r>
              <a:rPr lang="en-US" sz="22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private</a:t>
            </a:r>
            <a:r>
              <a:rPr lang="en-US" sz="22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2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void</a:t>
            </a:r>
            <a:r>
              <a:rPr lang="en-US" sz="22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RunScript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()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{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	</a:t>
            </a:r>
            <a:r>
              <a:rPr lang="en-US" sz="2200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int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n = 0; 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	n += 1;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	Print(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n.ToString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());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}</a:t>
            </a:r>
            <a:r>
              <a:rPr lang="en-US" sz="22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endParaRPr lang="en-US" sz="22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686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3572" y="672161"/>
            <a:ext cx="8700330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Persistent Data in the C# Script component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06604" y="2351159"/>
            <a:ext cx="10528094" cy="3603652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22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class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200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ScriptInstance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: </a:t>
            </a:r>
            <a:r>
              <a:rPr lang="en-US" sz="2200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GH_SriptInstance</a:t>
            </a:r>
            <a:endParaRPr lang="en-US" sz="2200" dirty="0">
              <a:solidFill>
                <a:srgbClr val="04CA7D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{		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</a:t>
            </a:r>
            <a:r>
              <a:rPr lang="en-US" sz="22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private</a:t>
            </a:r>
            <a:r>
              <a:rPr lang="en-US" sz="22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2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void</a:t>
            </a:r>
            <a:r>
              <a:rPr lang="en-US" sz="22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RunScript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()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{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	n += 1;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	Print(</a:t>
            </a:r>
            <a:r>
              <a:rPr lang="en-US" sz="22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n.ToString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());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}</a:t>
            </a:r>
            <a:r>
              <a:rPr lang="en-US" sz="22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</a:p>
          <a:p>
            <a:pPr defTabSz="457200"/>
            <a:endParaRPr lang="en-US" sz="2200" dirty="0">
              <a:solidFill>
                <a:srgbClr val="92D050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22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</a:t>
            </a:r>
            <a:r>
              <a:rPr lang="en-US" sz="2200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int</a:t>
            </a:r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n = 0;</a:t>
            </a:r>
          </a:p>
          <a:p>
            <a:pPr defTabSz="457200"/>
            <a:r>
              <a:rPr lang="en-US" sz="22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575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3571" y="325552"/>
            <a:ext cx="6306278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How to “reset” persistent data?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3571" y="1118077"/>
            <a:ext cx="10528094" cy="5450311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20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class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000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ScriptInstance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: </a:t>
            </a:r>
            <a:r>
              <a:rPr lang="en-US" sz="2000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GH_SriptInstance</a:t>
            </a:r>
            <a:endParaRPr lang="en-US" sz="2000" dirty="0">
              <a:solidFill>
                <a:srgbClr val="04CA7D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{		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</a:t>
            </a:r>
            <a:r>
              <a:rPr lang="en-US" sz="20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private</a:t>
            </a:r>
            <a:r>
              <a:rPr lang="en-US" sz="20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void</a:t>
            </a:r>
            <a:r>
              <a:rPr lang="en-US" sz="20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RunScript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</a:t>
            </a:r>
            <a:r>
              <a:rPr lang="en-US" sz="2000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bool</a:t>
            </a:r>
            <a:r>
              <a:rPr lang="en-US" sz="20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reset)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{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	</a:t>
            </a:r>
            <a:r>
              <a:rPr lang="en-US" sz="20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if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(reset == </a:t>
            </a:r>
            <a:r>
              <a:rPr lang="en-US" sz="20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true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)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	{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		n = 0;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	}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	</a:t>
            </a:r>
            <a:r>
              <a:rPr lang="en-US" sz="20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else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	{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		n += 1;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		Print(</a:t>
            </a:r>
            <a:r>
              <a:rPr lang="en-US" sz="20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n.ToString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());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	}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}</a:t>
            </a:r>
            <a:r>
              <a:rPr lang="en-US" sz="20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</a:p>
          <a:p>
            <a:pPr defTabSz="457200"/>
            <a:endParaRPr lang="en-US" sz="2000" dirty="0">
              <a:solidFill>
                <a:srgbClr val="92D050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20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</a:t>
            </a:r>
            <a:r>
              <a:rPr lang="en-US" sz="2000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int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n = 0;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564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3571" y="325552"/>
            <a:ext cx="6306278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rgbClr val="FF99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How to “reset” persistent data?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3571" y="1118077"/>
            <a:ext cx="10528094" cy="5450311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defTabSz="457200"/>
            <a:r>
              <a:rPr lang="en-US" sz="20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class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000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ScriptInstance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: </a:t>
            </a:r>
            <a:r>
              <a:rPr lang="en-US" sz="2000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GH_SriptInstance</a:t>
            </a:r>
            <a:endParaRPr lang="en-US" sz="2000" dirty="0">
              <a:solidFill>
                <a:srgbClr val="04CA7D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{	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</a:t>
            </a:r>
            <a:r>
              <a:rPr lang="en-US" sz="20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private</a:t>
            </a:r>
            <a:r>
              <a:rPr lang="en-US" sz="20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void</a:t>
            </a:r>
            <a:r>
              <a:rPr lang="en-US" sz="20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RunScript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</a:t>
            </a:r>
            <a:r>
              <a:rPr lang="en-US" sz="2000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bool</a:t>
            </a:r>
            <a:r>
              <a:rPr lang="en-US" sz="20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reset)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{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	</a:t>
            </a:r>
            <a:r>
              <a:rPr lang="en-US" sz="20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if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(reset == </a:t>
            </a:r>
            <a:r>
              <a:rPr lang="en-US" sz="20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true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)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	{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		n = 0;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		</a:t>
            </a:r>
            <a:r>
              <a:rPr lang="en-US" sz="20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return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;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	}</a:t>
            </a:r>
          </a:p>
          <a:p>
            <a:pPr defTabSz="457200"/>
            <a:endParaRPr lang="en-US" sz="20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	n += 1;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	Print(</a:t>
            </a:r>
            <a:r>
              <a:rPr lang="en-US" sz="20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n.ToString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());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	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}</a:t>
            </a:r>
            <a:r>
              <a:rPr lang="en-US" sz="20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</a:p>
          <a:p>
            <a:pPr defTabSz="457200"/>
            <a:endParaRPr lang="en-US" sz="2000" dirty="0">
              <a:solidFill>
                <a:srgbClr val="92D050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pPr defTabSz="457200"/>
            <a:r>
              <a:rPr lang="en-US" sz="20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  </a:t>
            </a:r>
            <a:r>
              <a:rPr lang="en-US" sz="2000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int</a:t>
            </a:r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n = 0;</a:t>
            </a:r>
          </a:p>
          <a:p>
            <a:pPr defTabSz="457200"/>
            <a:r>
              <a:rPr lang="en-US" sz="20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349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76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2833065"/>
            <a:ext cx="12192000" cy="938719"/>
          </a:xfrm>
          <a:prstGeom prst="rect">
            <a:avLst/>
          </a:prstGeom>
          <a:noFill/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Circles Relaxation</a:t>
            </a:r>
            <a:endParaRPr lang="en-US" sz="5400" dirty="0">
              <a:solidFill>
                <a:srgbClr val="FFAA5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6149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77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763571" y="325552"/>
            <a:ext cx="3431580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 smtClean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Circle Relaxation</a:t>
            </a:r>
            <a:endParaRPr lang="en-US" sz="3500" dirty="0">
              <a:solidFill>
                <a:srgbClr val="FFAA5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98796" y="5691052"/>
            <a:ext cx="32864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Roboto Condensed" pitchFamily="2" charset="0"/>
                <a:ea typeface="Roboto Condensed" pitchFamily="2" charset="0"/>
              </a:rPr>
              <a:t>Circles overlapping</a:t>
            </a:r>
            <a:endParaRPr lang="en-US" sz="3200" dirty="0">
              <a:latin typeface="Roboto Condensed" pitchFamily="2" charset="0"/>
              <a:ea typeface="Roboto Condensed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12064" y="5691052"/>
            <a:ext cx="35605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Roboto Condensed" pitchFamily="2" charset="0"/>
                <a:ea typeface="Roboto Condensed" pitchFamily="2" charset="0"/>
              </a:rPr>
              <a:t>No more overlapping</a:t>
            </a:r>
            <a:endParaRPr lang="en-US" sz="3200" dirty="0">
              <a:latin typeface="Roboto Condensed" pitchFamily="2" charset="0"/>
              <a:ea typeface="Roboto Condensed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b="2002"/>
          <a:stretch/>
        </p:blipFill>
        <p:spPr>
          <a:xfrm>
            <a:off x="6854426" y="1275989"/>
            <a:ext cx="4443045" cy="433340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2665" r="2754"/>
          <a:stretch/>
        </p:blipFill>
        <p:spPr>
          <a:xfrm>
            <a:off x="763571" y="1271965"/>
            <a:ext cx="4442040" cy="4337427"/>
          </a:xfrm>
          <a:prstGeom prst="rect">
            <a:avLst/>
          </a:prstGeom>
        </p:spPr>
      </p:pic>
      <p:sp>
        <p:nvSpPr>
          <p:cNvPr id="12" name="Right Arrow 11"/>
          <p:cNvSpPr/>
          <p:nvPr/>
        </p:nvSpPr>
        <p:spPr>
          <a:xfrm>
            <a:off x="5516213" y="3249089"/>
            <a:ext cx="1027611" cy="383177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240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78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763571" y="325552"/>
            <a:ext cx="876368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dirty="0" smtClean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Relaxation: </a:t>
            </a:r>
          </a:p>
          <a:p>
            <a:r>
              <a:rPr lang="en-US" sz="2500" dirty="0" smtClean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Iteratively push the overlapping circles away from each other</a:t>
            </a:r>
            <a:endParaRPr lang="en-US" sz="2500" dirty="0">
              <a:solidFill>
                <a:srgbClr val="FFAA5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988" y="1380876"/>
            <a:ext cx="4877481" cy="487748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988" y="1380876"/>
            <a:ext cx="4877481" cy="4877481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988" y="1380876"/>
            <a:ext cx="4877481" cy="4877481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988" y="1380875"/>
            <a:ext cx="4877481" cy="487748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988" y="1380875"/>
            <a:ext cx="4877481" cy="487748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988" y="1380875"/>
            <a:ext cx="4877481" cy="4877481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987" y="1380874"/>
            <a:ext cx="4877481" cy="487748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987" y="1380874"/>
            <a:ext cx="4877481" cy="4877481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2474863" y="1459827"/>
            <a:ext cx="1636154" cy="54784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500" dirty="0" smtClean="0">
                <a:latin typeface="Segoe UI" panose="020B0502040204020203" pitchFamily="34" charset="0"/>
                <a:cs typeface="Segoe UI" panose="020B0502040204020203" pitchFamily="34" charset="0"/>
              </a:rPr>
              <a:t>Iteration 0</a:t>
            </a:r>
          </a:p>
          <a:p>
            <a:pPr algn="r"/>
            <a:r>
              <a:rPr lang="en-US" sz="2500" dirty="0" smtClean="0">
                <a:latin typeface="Segoe UI" panose="020B0502040204020203" pitchFamily="34" charset="0"/>
                <a:cs typeface="Segoe UI" panose="020B0502040204020203" pitchFamily="34" charset="0"/>
              </a:rPr>
              <a:t>1</a:t>
            </a:r>
          </a:p>
          <a:p>
            <a:pPr algn="r"/>
            <a:r>
              <a:rPr lang="en-US" sz="2500" dirty="0" smtClean="0">
                <a:latin typeface="Segoe UI" panose="020B0502040204020203" pitchFamily="34" charset="0"/>
                <a:cs typeface="Segoe UI" panose="020B0502040204020203" pitchFamily="34" charset="0"/>
              </a:rPr>
              <a:t>2</a:t>
            </a:r>
          </a:p>
          <a:p>
            <a:pPr algn="r"/>
            <a:r>
              <a:rPr lang="en-US" sz="2500" dirty="0" smtClean="0">
                <a:latin typeface="Segoe UI" panose="020B0502040204020203" pitchFamily="34" charset="0"/>
                <a:cs typeface="Segoe UI" panose="020B0502040204020203" pitchFamily="34" charset="0"/>
              </a:rPr>
              <a:t>3</a:t>
            </a:r>
          </a:p>
          <a:p>
            <a:pPr algn="r"/>
            <a:r>
              <a:rPr lang="en-US" sz="2500" dirty="0" smtClean="0">
                <a:latin typeface="Segoe UI" panose="020B0502040204020203" pitchFamily="34" charset="0"/>
                <a:cs typeface="Segoe UI" panose="020B0502040204020203" pitchFamily="34" charset="0"/>
              </a:rPr>
              <a:t>4</a:t>
            </a:r>
          </a:p>
          <a:p>
            <a:pPr algn="r"/>
            <a:r>
              <a:rPr lang="en-US" sz="2500" dirty="0" smtClean="0">
                <a:latin typeface="Segoe UI" panose="020B0502040204020203" pitchFamily="34" charset="0"/>
                <a:cs typeface="Segoe UI" panose="020B0502040204020203" pitchFamily="34" charset="0"/>
              </a:rPr>
              <a:t>5</a:t>
            </a:r>
          </a:p>
          <a:p>
            <a:pPr algn="r"/>
            <a:r>
              <a:rPr lang="en-US" sz="2500" dirty="0" smtClean="0">
                <a:latin typeface="Segoe UI" panose="020B0502040204020203" pitchFamily="34" charset="0"/>
                <a:cs typeface="Segoe UI" panose="020B0502040204020203" pitchFamily="34" charset="0"/>
              </a:rPr>
              <a:t>6</a:t>
            </a:r>
          </a:p>
          <a:p>
            <a:pPr algn="r"/>
            <a:r>
              <a:rPr lang="en-US" sz="2500" dirty="0" smtClean="0">
                <a:latin typeface="Segoe UI" panose="020B0502040204020203" pitchFamily="34" charset="0"/>
                <a:cs typeface="Segoe UI" panose="020B0502040204020203" pitchFamily="34" charset="0"/>
              </a:rPr>
              <a:t>7</a:t>
            </a:r>
          </a:p>
          <a:p>
            <a:pPr algn="r"/>
            <a:r>
              <a:rPr lang="en-US" sz="2500" dirty="0" smtClean="0">
                <a:latin typeface="Segoe UI" panose="020B0502040204020203" pitchFamily="34" charset="0"/>
                <a:cs typeface="Segoe UI" panose="020B0502040204020203" pitchFamily="34" charset="0"/>
              </a:rPr>
              <a:t>…</a:t>
            </a:r>
          </a:p>
          <a:p>
            <a:pPr algn="r"/>
            <a:r>
              <a:rPr lang="en-US" sz="2500" dirty="0" smtClean="0">
                <a:latin typeface="Segoe UI" panose="020B0502040204020203" pitchFamily="34" charset="0"/>
                <a:cs typeface="Segoe UI" panose="020B0502040204020203" pitchFamily="34" charset="0"/>
              </a:rPr>
              <a:t>17</a:t>
            </a:r>
          </a:p>
          <a:p>
            <a:pPr algn="r"/>
            <a:r>
              <a:rPr lang="en-US" sz="2500" dirty="0" smtClean="0">
                <a:latin typeface="Segoe UI" panose="020B0502040204020203" pitchFamily="34" charset="0"/>
                <a:cs typeface="Segoe UI" panose="020B0502040204020203" pitchFamily="34" charset="0"/>
              </a:rPr>
              <a:t>…</a:t>
            </a:r>
          </a:p>
          <a:p>
            <a:pPr algn="r"/>
            <a:r>
              <a:rPr lang="en-US" sz="2500" dirty="0" smtClean="0">
                <a:latin typeface="Segoe UI" panose="020B0502040204020203" pitchFamily="34" charset="0"/>
                <a:cs typeface="Segoe UI" panose="020B0502040204020203" pitchFamily="34" charset="0"/>
              </a:rPr>
              <a:t>100</a:t>
            </a:r>
          </a:p>
          <a:p>
            <a:pPr algn="r"/>
            <a:endParaRPr lang="en-US" sz="25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r"/>
            <a:endParaRPr lang="en-US" sz="25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986" y="1380872"/>
            <a:ext cx="4877481" cy="4877481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986" y="1380868"/>
            <a:ext cx="4877481" cy="4877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327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79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763571" y="325552"/>
            <a:ext cx="6927922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 smtClean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Super simple if there only 2 circles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156083" y="2118127"/>
            <a:ext cx="2050473" cy="2050473"/>
            <a:chOff x="2362983" y="1879601"/>
            <a:chExt cx="2050473" cy="2050473"/>
          </a:xfrm>
        </p:grpSpPr>
        <p:sp>
          <p:nvSpPr>
            <p:cNvPr id="3" name="Oval 2"/>
            <p:cNvSpPr/>
            <p:nvPr/>
          </p:nvSpPr>
          <p:spPr>
            <a:xfrm>
              <a:off x="2362983" y="1879601"/>
              <a:ext cx="2050473" cy="2050473"/>
            </a:xfrm>
            <a:prstGeom prst="ellipse">
              <a:avLst/>
            </a:prstGeom>
            <a:noFill/>
            <a:ln w="38100">
              <a:solidFill>
                <a:srgbClr val="ED56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3268146" y="2784764"/>
              <a:ext cx="240146" cy="240146"/>
            </a:xfrm>
            <a:prstGeom prst="ellipse">
              <a:avLst/>
            </a:prstGeom>
            <a:solidFill>
              <a:srgbClr val="ED565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337746" y="3223491"/>
            <a:ext cx="2050473" cy="2050473"/>
            <a:chOff x="1337746" y="3223491"/>
            <a:chExt cx="2050473" cy="2050473"/>
          </a:xfrm>
        </p:grpSpPr>
        <p:sp>
          <p:nvSpPr>
            <p:cNvPr id="18" name="Oval 17"/>
            <p:cNvSpPr/>
            <p:nvPr/>
          </p:nvSpPr>
          <p:spPr>
            <a:xfrm>
              <a:off x="1337746" y="3223491"/>
              <a:ext cx="2050473" cy="2050473"/>
            </a:xfrm>
            <a:prstGeom prst="ellipse">
              <a:avLst/>
            </a:prstGeom>
            <a:noFill/>
            <a:ln w="38100">
              <a:solidFill>
                <a:srgbClr val="FFFF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2242909" y="4128654"/>
              <a:ext cx="240146" cy="240146"/>
            </a:xfrm>
            <a:prstGeom prst="ellipse">
              <a:avLst/>
            </a:prstGeom>
            <a:solidFill>
              <a:srgbClr val="FFFF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8774543" y="1879601"/>
            <a:ext cx="2050473" cy="2050473"/>
            <a:chOff x="8774543" y="1879601"/>
            <a:chExt cx="2050473" cy="2050473"/>
          </a:xfrm>
        </p:grpSpPr>
        <p:sp>
          <p:nvSpPr>
            <p:cNvPr id="32" name="Oval 31"/>
            <p:cNvSpPr/>
            <p:nvPr/>
          </p:nvSpPr>
          <p:spPr>
            <a:xfrm>
              <a:off x="8774543" y="1879601"/>
              <a:ext cx="2050473" cy="2050473"/>
            </a:xfrm>
            <a:prstGeom prst="ellipse">
              <a:avLst/>
            </a:prstGeom>
            <a:noFill/>
            <a:ln w="38100">
              <a:solidFill>
                <a:srgbClr val="FF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9679706" y="2784764"/>
              <a:ext cx="240146" cy="240146"/>
            </a:xfrm>
            <a:prstGeom prst="ellipse">
              <a:avLst/>
            </a:prstGeom>
            <a:solidFill>
              <a:srgbClr val="ED565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7536869" y="3523672"/>
            <a:ext cx="2050473" cy="2050473"/>
            <a:chOff x="7536869" y="3523672"/>
            <a:chExt cx="2050473" cy="2050473"/>
          </a:xfrm>
        </p:grpSpPr>
        <p:sp>
          <p:nvSpPr>
            <p:cNvPr id="34" name="Oval 33"/>
            <p:cNvSpPr/>
            <p:nvPr/>
          </p:nvSpPr>
          <p:spPr>
            <a:xfrm>
              <a:off x="7536869" y="3523672"/>
              <a:ext cx="2050473" cy="2050473"/>
            </a:xfrm>
            <a:prstGeom prst="ellipse">
              <a:avLst/>
            </a:prstGeom>
            <a:noFill/>
            <a:ln w="38100">
              <a:solidFill>
                <a:srgbClr val="FFFF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8442032" y="4428835"/>
              <a:ext cx="240146" cy="240146"/>
            </a:xfrm>
            <a:prstGeom prst="ellipse">
              <a:avLst/>
            </a:prstGeom>
            <a:solidFill>
              <a:srgbClr val="FFFF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Right Arrow 5"/>
          <p:cNvSpPr/>
          <p:nvPr/>
        </p:nvSpPr>
        <p:spPr>
          <a:xfrm>
            <a:off x="5541815" y="3455782"/>
            <a:ext cx="1514760" cy="40178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4686850" y="2904837"/>
            <a:ext cx="3171766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500" dirty="0" smtClean="0">
                <a:latin typeface="Segoe UI" panose="020B0502040204020203" pitchFamily="34" charset="0"/>
                <a:cs typeface="Segoe UI" panose="020B0502040204020203" pitchFamily="34" charset="0"/>
              </a:rPr>
              <a:t>Need only 1 iteration</a:t>
            </a:r>
            <a:endParaRPr lang="en-US" sz="25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 flipV="1">
            <a:off x="3194817" y="2758440"/>
            <a:ext cx="264663" cy="364952"/>
          </a:xfrm>
          <a:prstGeom prst="straightConnector1">
            <a:avLst/>
          </a:prstGeom>
          <a:ln w="57150">
            <a:solidFill>
              <a:srgbClr val="FFFF64"/>
            </a:solidFill>
            <a:tailEnd type="triangle"/>
          </a:ln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H="1">
            <a:off x="2046815" y="4259797"/>
            <a:ext cx="300074" cy="380083"/>
          </a:xfrm>
          <a:prstGeom prst="straightConnector1">
            <a:avLst/>
          </a:prstGeom>
          <a:ln w="57150">
            <a:solidFill>
              <a:srgbClr val="ED5654"/>
            </a:solidFill>
            <a:tailEnd type="triangle"/>
          </a:ln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1896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3572" y="672161"/>
            <a:ext cx="5193922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Variables and Data </a:t>
            </a:r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“type”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68848" y="2260195"/>
            <a:ext cx="5673703" cy="2187879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500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int</a:t>
            </a:r>
            <a:r>
              <a:rPr lang="en-US" sz="2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a; </a:t>
            </a:r>
          </a:p>
          <a:p>
            <a:r>
              <a:rPr lang="en-US" sz="2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a = 12;</a:t>
            </a:r>
          </a:p>
          <a:p>
            <a:r>
              <a:rPr lang="en-US" sz="25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double</a:t>
            </a:r>
            <a:r>
              <a:rPr lang="en-US" sz="2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b = 3.14;</a:t>
            </a:r>
          </a:p>
          <a:p>
            <a:r>
              <a:rPr lang="en-US" sz="25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string</a:t>
            </a:r>
            <a:r>
              <a:rPr lang="en-US" sz="2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myText</a:t>
            </a:r>
            <a:r>
              <a:rPr lang="en-US" sz="2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= </a:t>
            </a:r>
            <a:r>
              <a:rPr lang="en-US" sz="2800" dirty="0">
                <a:solidFill>
                  <a:srgbClr val="F4A16F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"</a:t>
            </a:r>
            <a:r>
              <a:rPr lang="en-US" sz="2500" dirty="0">
                <a:solidFill>
                  <a:srgbClr val="F4A16F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Hello</a:t>
            </a:r>
            <a:r>
              <a:rPr lang="en-US" sz="2500" dirty="0">
                <a:solidFill>
                  <a:srgbClr val="F38F8D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</a:t>
            </a:r>
            <a:r>
              <a:rPr lang="en-US" sz="2500" dirty="0">
                <a:solidFill>
                  <a:srgbClr val="F4A16F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Rhino</a:t>
            </a:r>
            <a:r>
              <a:rPr lang="en-US" sz="2800" dirty="0">
                <a:solidFill>
                  <a:srgbClr val="F4A16F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"</a:t>
            </a:r>
            <a:r>
              <a:rPr lang="en-US" sz="2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;</a:t>
            </a:r>
          </a:p>
          <a:p>
            <a:r>
              <a:rPr lang="en-US" sz="2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b = 1.23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3572" y="2629951"/>
            <a:ext cx="4403733" cy="1803159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a = 12</a:t>
            </a:r>
          </a:p>
          <a:p>
            <a:r>
              <a:rPr lang="en-US" sz="2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b = 3.14</a:t>
            </a:r>
          </a:p>
          <a:p>
            <a:r>
              <a:rPr lang="en-US" sz="2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myText</a:t>
            </a:r>
            <a:r>
              <a:rPr lang="en-US" sz="2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= </a:t>
            </a:r>
            <a:r>
              <a:rPr lang="en-US" sz="28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"</a:t>
            </a:r>
            <a:r>
              <a:rPr lang="en-US" sz="2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Hello Rhino</a:t>
            </a:r>
            <a:r>
              <a:rPr lang="en-US" sz="28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"</a:t>
            </a:r>
            <a:endParaRPr lang="en-US" sz="25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  <a:p>
            <a:r>
              <a:rPr lang="en-US" sz="2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b = 1.23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68848" y="1734309"/>
            <a:ext cx="696686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C#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3572" y="2104065"/>
            <a:ext cx="1202753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Python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52844" y="4571969"/>
            <a:ext cx="3025187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i="1" dirty="0">
                <a:latin typeface="Segoe UI" panose="020B0502040204020203" pitchFamily="34" charset="0"/>
                <a:cs typeface="Segoe UI" panose="020B0502040204020203" pitchFamily="34" charset="0"/>
              </a:rPr>
              <a:t>Implicit typing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34879" y="4571969"/>
            <a:ext cx="295305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i="1" dirty="0">
                <a:latin typeface="Segoe UI" panose="020B0502040204020203" pitchFamily="34" charset="0"/>
                <a:cs typeface="Segoe UI" panose="020B0502040204020203" pitchFamily="34" charset="0"/>
              </a:rPr>
              <a:t>Explicit typing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026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0" grpId="0"/>
      <p:bldP spid="13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80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763571" y="325552"/>
            <a:ext cx="6286144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 smtClean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If there are more than 2 circles: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408956" y="1653769"/>
            <a:ext cx="2050473" cy="2050473"/>
            <a:chOff x="2362983" y="1879601"/>
            <a:chExt cx="2050473" cy="2050473"/>
          </a:xfrm>
        </p:grpSpPr>
        <p:sp>
          <p:nvSpPr>
            <p:cNvPr id="3" name="Oval 2"/>
            <p:cNvSpPr/>
            <p:nvPr/>
          </p:nvSpPr>
          <p:spPr>
            <a:xfrm>
              <a:off x="2362983" y="1879601"/>
              <a:ext cx="2050473" cy="2050473"/>
            </a:xfrm>
            <a:prstGeom prst="ellipse">
              <a:avLst/>
            </a:prstGeom>
            <a:noFill/>
            <a:ln w="38100">
              <a:solidFill>
                <a:srgbClr val="ED56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3268146" y="2784764"/>
              <a:ext cx="240146" cy="240146"/>
            </a:xfrm>
            <a:prstGeom prst="ellipse">
              <a:avLst/>
            </a:prstGeom>
            <a:solidFill>
              <a:srgbClr val="ED565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591421" y="2737786"/>
            <a:ext cx="2050473" cy="2050473"/>
            <a:chOff x="1337746" y="3223491"/>
            <a:chExt cx="2050473" cy="2050473"/>
          </a:xfrm>
        </p:grpSpPr>
        <p:sp>
          <p:nvSpPr>
            <p:cNvPr id="18" name="Oval 17"/>
            <p:cNvSpPr/>
            <p:nvPr/>
          </p:nvSpPr>
          <p:spPr>
            <a:xfrm>
              <a:off x="1337746" y="3223491"/>
              <a:ext cx="2050473" cy="2050473"/>
            </a:xfrm>
            <a:prstGeom prst="ellipse">
              <a:avLst/>
            </a:prstGeom>
            <a:noFill/>
            <a:ln w="38100">
              <a:solidFill>
                <a:srgbClr val="FFFF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2242909" y="4128654"/>
              <a:ext cx="240146" cy="240146"/>
            </a:xfrm>
            <a:prstGeom prst="ellipse">
              <a:avLst/>
            </a:prstGeom>
            <a:solidFill>
              <a:srgbClr val="FFFF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888785" y="2837406"/>
            <a:ext cx="2050473" cy="2050473"/>
            <a:chOff x="3148073" y="2983345"/>
            <a:chExt cx="2050473" cy="2050473"/>
          </a:xfrm>
        </p:grpSpPr>
        <p:sp>
          <p:nvSpPr>
            <p:cNvPr id="34" name="Oval 33"/>
            <p:cNvSpPr/>
            <p:nvPr/>
          </p:nvSpPr>
          <p:spPr>
            <a:xfrm>
              <a:off x="3148073" y="2983345"/>
              <a:ext cx="2050473" cy="2050473"/>
            </a:xfrm>
            <a:prstGeom prst="ellipse">
              <a:avLst/>
            </a:prstGeom>
            <a:noFill/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4053236" y="3888508"/>
              <a:ext cx="240146" cy="24014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2021237" y="5585154"/>
            <a:ext cx="844842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 smtClean="0">
                <a:latin typeface="Segoe UI" panose="020B0502040204020203" pitchFamily="34" charset="0"/>
                <a:cs typeface="Segoe UI" panose="020B0502040204020203" pitchFamily="34" charset="0"/>
              </a:rPr>
              <a:t>Step 1: Consider each pair of circles and calculate the move vectors to push them apart.</a:t>
            </a:r>
            <a:endParaRPr lang="en-US" sz="25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H="1" flipV="1">
            <a:off x="6157913" y="2078988"/>
            <a:ext cx="276279" cy="600017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6434231" y="2341183"/>
            <a:ext cx="241633" cy="337822"/>
          </a:xfrm>
          <a:prstGeom prst="straightConnector1">
            <a:avLst/>
          </a:prstGeom>
          <a:ln w="57150">
            <a:solidFill>
              <a:srgbClr val="FFFF64"/>
            </a:solidFill>
            <a:tailEnd type="triangle"/>
          </a:ln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6912450" y="3859216"/>
            <a:ext cx="377953" cy="588959"/>
          </a:xfrm>
          <a:prstGeom prst="straightConnector1">
            <a:avLst/>
          </a:prstGeom>
          <a:ln w="57150">
            <a:solidFill>
              <a:srgbClr val="ED5654"/>
            </a:solidFill>
            <a:tailEnd type="triangle"/>
          </a:ln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6912450" y="3859217"/>
            <a:ext cx="634607" cy="52938"/>
          </a:xfrm>
          <a:prstGeom prst="straightConnector1">
            <a:avLst/>
          </a:prstGeom>
          <a:ln w="57150">
            <a:solidFill>
              <a:srgbClr val="FFFF64"/>
            </a:solidFill>
            <a:tailEnd type="triangle"/>
          </a:ln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4983621" y="3742569"/>
            <a:ext cx="641810" cy="18421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H="1">
            <a:off x="5344529" y="3760990"/>
            <a:ext cx="280903" cy="343428"/>
          </a:xfrm>
          <a:prstGeom prst="straightConnector1">
            <a:avLst/>
          </a:prstGeom>
          <a:ln w="57150">
            <a:solidFill>
              <a:srgbClr val="ED5654"/>
            </a:solidFill>
            <a:tailEnd type="triangle"/>
          </a:ln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2633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81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763571" y="325552"/>
            <a:ext cx="6286144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 smtClean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If there are more than 2 circles: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918460" y="5733369"/>
            <a:ext cx="903138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 smtClean="0">
                <a:latin typeface="Segoe UI" panose="020B0502040204020203" pitchFamily="34" charset="0"/>
                <a:cs typeface="Segoe UI" panose="020B0502040204020203" pitchFamily="34" charset="0"/>
              </a:rPr>
              <a:t>Step 2: Compute the AVERAGE move vector for each circle</a:t>
            </a:r>
            <a:endParaRPr lang="en-US" sz="25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5408956" y="1653769"/>
            <a:ext cx="2050473" cy="2050473"/>
            <a:chOff x="2362983" y="1879601"/>
            <a:chExt cx="2050473" cy="2050473"/>
          </a:xfrm>
        </p:grpSpPr>
        <p:sp>
          <p:nvSpPr>
            <p:cNvPr id="32" name="Oval 31"/>
            <p:cNvSpPr/>
            <p:nvPr/>
          </p:nvSpPr>
          <p:spPr>
            <a:xfrm>
              <a:off x="2362983" y="1879601"/>
              <a:ext cx="2050473" cy="2050473"/>
            </a:xfrm>
            <a:prstGeom prst="ellipse">
              <a:avLst/>
            </a:prstGeom>
            <a:noFill/>
            <a:ln w="38100">
              <a:solidFill>
                <a:srgbClr val="ED56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3268146" y="2784764"/>
              <a:ext cx="240146" cy="240146"/>
            </a:xfrm>
            <a:prstGeom prst="ellipse">
              <a:avLst/>
            </a:prstGeom>
            <a:solidFill>
              <a:srgbClr val="ED565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591421" y="2737786"/>
            <a:ext cx="2050473" cy="2050473"/>
            <a:chOff x="1337746" y="3223491"/>
            <a:chExt cx="2050473" cy="2050473"/>
          </a:xfrm>
        </p:grpSpPr>
        <p:sp>
          <p:nvSpPr>
            <p:cNvPr id="39" name="Oval 38"/>
            <p:cNvSpPr/>
            <p:nvPr/>
          </p:nvSpPr>
          <p:spPr>
            <a:xfrm>
              <a:off x="1337746" y="3223491"/>
              <a:ext cx="2050473" cy="2050473"/>
            </a:xfrm>
            <a:prstGeom prst="ellipse">
              <a:avLst/>
            </a:prstGeom>
            <a:noFill/>
            <a:ln w="38100">
              <a:solidFill>
                <a:srgbClr val="FFFF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/>
            <p:cNvSpPr/>
            <p:nvPr/>
          </p:nvSpPr>
          <p:spPr>
            <a:xfrm>
              <a:off x="2242909" y="4128654"/>
              <a:ext cx="240146" cy="240146"/>
            </a:xfrm>
            <a:prstGeom prst="ellipse">
              <a:avLst/>
            </a:prstGeom>
            <a:solidFill>
              <a:srgbClr val="FFFF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5888785" y="2837406"/>
            <a:ext cx="2050473" cy="2050473"/>
            <a:chOff x="3148073" y="2983345"/>
            <a:chExt cx="2050473" cy="2050473"/>
          </a:xfrm>
        </p:grpSpPr>
        <p:sp>
          <p:nvSpPr>
            <p:cNvPr id="42" name="Oval 41"/>
            <p:cNvSpPr/>
            <p:nvPr/>
          </p:nvSpPr>
          <p:spPr>
            <a:xfrm>
              <a:off x="3148073" y="2983345"/>
              <a:ext cx="2050473" cy="2050473"/>
            </a:xfrm>
            <a:prstGeom prst="ellipse">
              <a:avLst/>
            </a:prstGeom>
            <a:noFill/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/>
            <p:cNvSpPr/>
            <p:nvPr/>
          </p:nvSpPr>
          <p:spPr>
            <a:xfrm>
              <a:off x="4053236" y="3888508"/>
              <a:ext cx="240146" cy="24014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9" name="Straight Arrow Connector 58"/>
          <p:cNvCxnSpPr/>
          <p:nvPr/>
        </p:nvCxnSpPr>
        <p:spPr>
          <a:xfrm flipH="1" flipV="1">
            <a:off x="6410957" y="2252663"/>
            <a:ext cx="23198" cy="426343"/>
          </a:xfrm>
          <a:prstGeom prst="straightConnector1">
            <a:avLst/>
          </a:prstGeom>
          <a:ln w="57150">
            <a:solidFill>
              <a:srgbClr val="ED5654"/>
            </a:solidFill>
            <a:tailEnd type="triangle"/>
          </a:ln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>
            <a:off x="6912450" y="3859216"/>
            <a:ext cx="393225" cy="248602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flipH="1">
            <a:off x="5220184" y="3753922"/>
            <a:ext cx="395432" cy="165616"/>
          </a:xfrm>
          <a:prstGeom prst="straightConnector1">
            <a:avLst/>
          </a:prstGeom>
          <a:ln w="57150">
            <a:solidFill>
              <a:srgbClr val="FFFF64"/>
            </a:solidFill>
            <a:tailEnd type="triangle"/>
          </a:ln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4088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82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763571" y="325552"/>
            <a:ext cx="6286144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 smtClean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If there are more than 2 circles: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677588" y="5738308"/>
            <a:ext cx="946673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 smtClean="0">
                <a:latin typeface="Segoe UI" panose="020B0502040204020203" pitchFamily="34" charset="0"/>
                <a:cs typeface="Segoe UI" panose="020B0502040204020203" pitchFamily="34" charset="0"/>
              </a:rPr>
              <a:t>Step 3: Move each circle according to its AVERAGE move vector. </a:t>
            </a:r>
            <a:endParaRPr lang="en-US" sz="2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5385720" y="1333097"/>
            <a:ext cx="2050473" cy="2050473"/>
            <a:chOff x="2362983" y="1879601"/>
            <a:chExt cx="2050473" cy="2050473"/>
          </a:xfrm>
        </p:grpSpPr>
        <p:sp>
          <p:nvSpPr>
            <p:cNvPr id="32" name="Oval 31"/>
            <p:cNvSpPr/>
            <p:nvPr/>
          </p:nvSpPr>
          <p:spPr>
            <a:xfrm>
              <a:off x="2362983" y="1879601"/>
              <a:ext cx="2050473" cy="2050473"/>
            </a:xfrm>
            <a:prstGeom prst="ellipse">
              <a:avLst/>
            </a:prstGeom>
            <a:noFill/>
            <a:ln w="38100">
              <a:solidFill>
                <a:srgbClr val="ED56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3268146" y="2784764"/>
              <a:ext cx="240146" cy="240146"/>
            </a:xfrm>
            <a:prstGeom prst="ellipse">
              <a:avLst/>
            </a:prstGeom>
            <a:solidFill>
              <a:srgbClr val="ED565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279272" y="2856682"/>
            <a:ext cx="2050473" cy="2050473"/>
            <a:chOff x="1337746" y="3223491"/>
            <a:chExt cx="2050473" cy="2050473"/>
          </a:xfrm>
        </p:grpSpPr>
        <p:sp>
          <p:nvSpPr>
            <p:cNvPr id="39" name="Oval 38"/>
            <p:cNvSpPr/>
            <p:nvPr/>
          </p:nvSpPr>
          <p:spPr>
            <a:xfrm>
              <a:off x="1337746" y="3223491"/>
              <a:ext cx="2050473" cy="2050473"/>
            </a:xfrm>
            <a:prstGeom prst="ellipse">
              <a:avLst/>
            </a:prstGeom>
            <a:noFill/>
            <a:ln w="38100">
              <a:solidFill>
                <a:srgbClr val="FFFF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/>
            <p:cNvSpPr/>
            <p:nvPr/>
          </p:nvSpPr>
          <p:spPr>
            <a:xfrm>
              <a:off x="2242909" y="4128654"/>
              <a:ext cx="240146" cy="240146"/>
            </a:xfrm>
            <a:prstGeom prst="ellipse">
              <a:avLst/>
            </a:prstGeom>
            <a:solidFill>
              <a:srgbClr val="FFFF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169770" y="3021199"/>
            <a:ext cx="2050473" cy="2050473"/>
            <a:chOff x="3148073" y="2983345"/>
            <a:chExt cx="2050473" cy="2050473"/>
          </a:xfrm>
        </p:grpSpPr>
        <p:sp>
          <p:nvSpPr>
            <p:cNvPr id="42" name="Oval 41"/>
            <p:cNvSpPr/>
            <p:nvPr/>
          </p:nvSpPr>
          <p:spPr>
            <a:xfrm>
              <a:off x="3148073" y="2983345"/>
              <a:ext cx="2050473" cy="2050473"/>
            </a:xfrm>
            <a:prstGeom prst="ellipse">
              <a:avLst/>
            </a:prstGeom>
            <a:noFill/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/>
            <p:cNvSpPr/>
            <p:nvPr/>
          </p:nvSpPr>
          <p:spPr>
            <a:xfrm>
              <a:off x="4053236" y="3888508"/>
              <a:ext cx="240146" cy="24014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42725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83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763571" y="325552"/>
            <a:ext cx="6286144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 smtClean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If there are more than 2 circles: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677588" y="5738308"/>
            <a:ext cx="946673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latin typeface="Segoe UI" panose="020B0502040204020203" pitchFamily="34" charset="0"/>
                <a:cs typeface="Segoe UI" panose="020B0502040204020203" pitchFamily="34" charset="0"/>
              </a:rPr>
              <a:t>Notice how the overlapping has been slightly reduced!</a:t>
            </a:r>
            <a:endParaRPr lang="en-US" sz="2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5385720" y="1333097"/>
            <a:ext cx="2050473" cy="2050473"/>
            <a:chOff x="2362983" y="1879601"/>
            <a:chExt cx="2050473" cy="2050473"/>
          </a:xfrm>
        </p:grpSpPr>
        <p:sp>
          <p:nvSpPr>
            <p:cNvPr id="32" name="Oval 31"/>
            <p:cNvSpPr/>
            <p:nvPr/>
          </p:nvSpPr>
          <p:spPr>
            <a:xfrm>
              <a:off x="2362983" y="1879601"/>
              <a:ext cx="2050473" cy="2050473"/>
            </a:xfrm>
            <a:prstGeom prst="ellipse">
              <a:avLst/>
            </a:prstGeom>
            <a:noFill/>
            <a:ln w="38100">
              <a:solidFill>
                <a:srgbClr val="ED56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3268146" y="2784764"/>
              <a:ext cx="240146" cy="240146"/>
            </a:xfrm>
            <a:prstGeom prst="ellipse">
              <a:avLst/>
            </a:prstGeom>
            <a:solidFill>
              <a:srgbClr val="ED565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279272" y="2856682"/>
            <a:ext cx="2050473" cy="2050473"/>
            <a:chOff x="1337746" y="3223491"/>
            <a:chExt cx="2050473" cy="2050473"/>
          </a:xfrm>
        </p:grpSpPr>
        <p:sp>
          <p:nvSpPr>
            <p:cNvPr id="39" name="Oval 38"/>
            <p:cNvSpPr/>
            <p:nvPr/>
          </p:nvSpPr>
          <p:spPr>
            <a:xfrm>
              <a:off x="1337746" y="3223491"/>
              <a:ext cx="2050473" cy="2050473"/>
            </a:xfrm>
            <a:prstGeom prst="ellipse">
              <a:avLst/>
            </a:prstGeom>
            <a:noFill/>
            <a:ln w="38100">
              <a:solidFill>
                <a:srgbClr val="FFFF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/>
            <p:cNvSpPr/>
            <p:nvPr/>
          </p:nvSpPr>
          <p:spPr>
            <a:xfrm>
              <a:off x="2242909" y="4128654"/>
              <a:ext cx="240146" cy="240146"/>
            </a:xfrm>
            <a:prstGeom prst="ellipse">
              <a:avLst/>
            </a:prstGeom>
            <a:solidFill>
              <a:srgbClr val="FFFF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169770" y="3021199"/>
            <a:ext cx="2050473" cy="2050473"/>
            <a:chOff x="3148073" y="2983345"/>
            <a:chExt cx="2050473" cy="2050473"/>
          </a:xfrm>
        </p:grpSpPr>
        <p:sp>
          <p:nvSpPr>
            <p:cNvPr id="42" name="Oval 41"/>
            <p:cNvSpPr/>
            <p:nvPr/>
          </p:nvSpPr>
          <p:spPr>
            <a:xfrm>
              <a:off x="3148073" y="2983345"/>
              <a:ext cx="2050473" cy="2050473"/>
            </a:xfrm>
            <a:prstGeom prst="ellipse">
              <a:avLst/>
            </a:prstGeom>
            <a:noFill/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/>
            <p:cNvSpPr/>
            <p:nvPr/>
          </p:nvSpPr>
          <p:spPr>
            <a:xfrm>
              <a:off x="4053236" y="3888508"/>
              <a:ext cx="240146" cy="24014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34431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84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763571" y="325552"/>
            <a:ext cx="6286144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 smtClean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If there are more than 2 circles: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484516" y="5568248"/>
            <a:ext cx="946673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latin typeface="Segoe UI" panose="020B0502040204020203" pitchFamily="34" charset="0"/>
                <a:cs typeface="Segoe UI" panose="020B0502040204020203" pitchFamily="34" charset="0"/>
              </a:rPr>
              <a:t>Repeat the entire process many times</a:t>
            </a:r>
          </a:p>
          <a:p>
            <a:pPr algn="ctr"/>
            <a:r>
              <a:rPr lang="en-US" sz="2500" dirty="0" smtClean="0">
                <a:latin typeface="Segoe UI" panose="020B0502040204020203" pitchFamily="34" charset="0"/>
                <a:cs typeface="Segoe UI" panose="020B0502040204020203" pitchFamily="34" charset="0"/>
              </a:rPr>
              <a:t>until there is near 0 overlapping</a:t>
            </a:r>
            <a:endParaRPr lang="en-US" sz="200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5323872" y="1256564"/>
            <a:ext cx="2050473" cy="2050473"/>
            <a:chOff x="2362983" y="1879601"/>
            <a:chExt cx="2050473" cy="2050473"/>
          </a:xfrm>
        </p:grpSpPr>
        <p:sp>
          <p:nvSpPr>
            <p:cNvPr id="32" name="Oval 31"/>
            <p:cNvSpPr/>
            <p:nvPr/>
          </p:nvSpPr>
          <p:spPr>
            <a:xfrm>
              <a:off x="2362983" y="1879601"/>
              <a:ext cx="2050473" cy="2050473"/>
            </a:xfrm>
            <a:prstGeom prst="ellipse">
              <a:avLst/>
            </a:prstGeom>
            <a:noFill/>
            <a:ln w="38100">
              <a:solidFill>
                <a:srgbClr val="ED56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3268146" y="2784764"/>
              <a:ext cx="240146" cy="240146"/>
            </a:xfrm>
            <a:prstGeom prst="ellipse">
              <a:avLst/>
            </a:prstGeom>
            <a:solidFill>
              <a:srgbClr val="ED565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167411" y="2948438"/>
            <a:ext cx="2050473" cy="2050473"/>
            <a:chOff x="1337746" y="3223491"/>
            <a:chExt cx="2050473" cy="2050473"/>
          </a:xfrm>
        </p:grpSpPr>
        <p:sp>
          <p:nvSpPr>
            <p:cNvPr id="39" name="Oval 38"/>
            <p:cNvSpPr/>
            <p:nvPr/>
          </p:nvSpPr>
          <p:spPr>
            <a:xfrm>
              <a:off x="1337746" y="3223491"/>
              <a:ext cx="2050473" cy="2050473"/>
            </a:xfrm>
            <a:prstGeom prst="ellipse">
              <a:avLst/>
            </a:prstGeom>
            <a:noFill/>
            <a:ln w="38100">
              <a:solidFill>
                <a:srgbClr val="FFFF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/>
            <p:cNvSpPr/>
            <p:nvPr/>
          </p:nvSpPr>
          <p:spPr>
            <a:xfrm>
              <a:off x="2242909" y="4128654"/>
              <a:ext cx="240146" cy="240146"/>
            </a:xfrm>
            <a:prstGeom prst="ellipse">
              <a:avLst/>
            </a:prstGeom>
            <a:solidFill>
              <a:srgbClr val="FFFF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349109" y="3043499"/>
            <a:ext cx="2050473" cy="2050473"/>
            <a:chOff x="3148073" y="2983345"/>
            <a:chExt cx="2050473" cy="2050473"/>
          </a:xfrm>
        </p:grpSpPr>
        <p:sp>
          <p:nvSpPr>
            <p:cNvPr id="42" name="Oval 41"/>
            <p:cNvSpPr/>
            <p:nvPr/>
          </p:nvSpPr>
          <p:spPr>
            <a:xfrm>
              <a:off x="3148073" y="2983345"/>
              <a:ext cx="2050473" cy="2050473"/>
            </a:xfrm>
            <a:prstGeom prst="ellipse">
              <a:avLst/>
            </a:prstGeom>
            <a:noFill/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/>
            <p:cNvSpPr/>
            <p:nvPr/>
          </p:nvSpPr>
          <p:spPr>
            <a:xfrm>
              <a:off x="4053236" y="3888508"/>
              <a:ext cx="240146" cy="24014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85178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6518" y="223539"/>
            <a:ext cx="11708781" cy="5388756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1600" dirty="0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</a:t>
            </a:r>
            <a:r>
              <a:rPr lang="en-US" sz="1600" dirty="0" smtClean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private</a:t>
            </a:r>
            <a:r>
              <a:rPr lang="en-US" sz="1600" dirty="0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US" sz="16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void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US" sz="1600" dirty="0" err="1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RunScript</a:t>
            </a:r>
            <a:r>
              <a:rPr lang="en-US" sz="1600" dirty="0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(</a:t>
            </a:r>
            <a:r>
              <a:rPr lang="en-US" sz="1600" dirty="0" smtClean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List</a:t>
            </a:r>
            <a:r>
              <a:rPr lang="en-US" sz="1600" dirty="0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&lt;</a:t>
            </a:r>
            <a:r>
              <a:rPr lang="en-US" sz="1600" dirty="0" smtClean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Point3d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&gt; 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iStartingPositions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, </a:t>
            </a:r>
            <a:r>
              <a:rPr lang="en-US" sz="1600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int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iIterationCount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, </a:t>
            </a:r>
            <a:r>
              <a:rPr lang="en-US" sz="16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ref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US" sz="16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object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oGeometry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)</a:t>
            </a:r>
          </a:p>
          <a:p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</a:t>
            </a:r>
            <a:r>
              <a:rPr lang="en-US" sz="1600" dirty="0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{               </a:t>
            </a:r>
            <a:endParaRPr lang="en-US" sz="16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  <a:p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</a:t>
            </a:r>
            <a:r>
              <a:rPr lang="en-US" sz="16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List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&lt;</a:t>
            </a:r>
            <a:r>
              <a:rPr lang="en-US" sz="16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Point3d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&gt; centers = </a:t>
            </a:r>
            <a:r>
              <a:rPr lang="en-US" sz="16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new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US" sz="16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List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&lt;</a:t>
            </a:r>
            <a:r>
              <a:rPr lang="en-US" sz="16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Point3d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&gt;(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iStartingPositions</a:t>
            </a:r>
            <a:r>
              <a:rPr lang="en-US" sz="1600" dirty="0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);</a:t>
            </a:r>
          </a:p>
          <a:p>
            <a:endParaRPr lang="en-US" sz="1600" dirty="0" smtClean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  <a:p>
            <a:r>
              <a:rPr lang="en-US" sz="1600" dirty="0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</a:t>
            </a:r>
            <a:r>
              <a:rPr lang="en-US" sz="1600" dirty="0" smtClean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for</a:t>
            </a:r>
            <a:r>
              <a:rPr lang="en-US" sz="1600" dirty="0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(</a:t>
            </a:r>
            <a:r>
              <a:rPr lang="en-US" sz="1600" dirty="0" err="1" smtClean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int</a:t>
            </a:r>
            <a:r>
              <a:rPr lang="en-US" sz="1600" dirty="0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iteration = 0; iteration &lt; </a:t>
            </a:r>
            <a:r>
              <a:rPr lang="en-US" sz="1600" dirty="0" err="1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iIterationCount</a:t>
            </a:r>
            <a:r>
              <a:rPr lang="en-US" sz="1600" dirty="0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; iteration++)</a:t>
            </a:r>
          </a:p>
          <a:p>
            <a:r>
              <a:rPr lang="en-US" sz="1600" dirty="0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{</a:t>
            </a:r>
          </a:p>
          <a:p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    </a:t>
            </a:r>
            <a:r>
              <a:rPr lang="en-US" sz="16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List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&lt;</a:t>
            </a:r>
            <a:r>
              <a:rPr lang="en-US" sz="16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Vector3d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&gt; 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totalMoves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= </a:t>
            </a:r>
            <a:r>
              <a:rPr lang="en-US" sz="16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new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US" sz="16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List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&lt;</a:t>
            </a:r>
            <a:r>
              <a:rPr lang="en-US" sz="16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Vector3d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&gt;();</a:t>
            </a:r>
          </a:p>
          <a:p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    </a:t>
            </a:r>
            <a:r>
              <a:rPr lang="en-US" sz="16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List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&lt;</a:t>
            </a:r>
            <a:r>
              <a:rPr lang="en-US" sz="16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double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&gt; 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collisionCounts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= </a:t>
            </a:r>
            <a:r>
              <a:rPr lang="en-US" sz="16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new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US" sz="16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List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&lt;</a:t>
            </a:r>
            <a:r>
              <a:rPr lang="en-US" sz="16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double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&gt;();</a:t>
            </a:r>
          </a:p>
          <a:p>
            <a:endParaRPr lang="en-US" sz="16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  <a:p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    </a:t>
            </a:r>
            <a:r>
              <a:rPr lang="en-US" sz="16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for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(</a:t>
            </a:r>
            <a:r>
              <a:rPr lang="en-US" sz="1600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int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= 0; 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&lt; 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centers.Count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; 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++)</a:t>
            </a:r>
          </a:p>
          <a:p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    {</a:t>
            </a:r>
          </a:p>
          <a:p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        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totalMoves.Add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(</a:t>
            </a:r>
            <a:r>
              <a:rPr lang="en-US" sz="16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new </a:t>
            </a:r>
            <a:r>
              <a:rPr lang="en-US" sz="16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Vector3d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(0.0, 0.0, 0.0));</a:t>
            </a:r>
          </a:p>
          <a:p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        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collisionCounts.Add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(0.0);</a:t>
            </a:r>
          </a:p>
          <a:p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    </a:t>
            </a:r>
            <a:r>
              <a:rPr lang="en-US" sz="1600" dirty="0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}       </a:t>
            </a:r>
          </a:p>
          <a:p>
            <a:endParaRPr lang="en-US" sz="16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  <a:p>
            <a:r>
              <a:rPr lang="en-US" sz="1600" dirty="0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	  </a:t>
            </a:r>
            <a:r>
              <a:rPr lang="en-US" sz="1600" dirty="0" smtClean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// ...</a:t>
            </a:r>
          </a:p>
          <a:p>
            <a:r>
              <a:rPr lang="en-US" sz="1600" dirty="0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 </a:t>
            </a:r>
          </a:p>
          <a:p>
            <a:r>
              <a:rPr lang="en-US" sz="1600" dirty="0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}</a:t>
            </a:r>
          </a:p>
          <a:p>
            <a:endParaRPr lang="en-US" sz="16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  <a:p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oGeometry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= centers;</a:t>
            </a:r>
            <a:endParaRPr lang="en-US" sz="1600" dirty="0" smtClean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  <a:p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}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85</a:t>
            </a:fld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7918821" y="1361669"/>
            <a:ext cx="3347837" cy="3234110"/>
            <a:chOff x="7918821" y="1361669"/>
            <a:chExt cx="3347837" cy="3234110"/>
          </a:xfrm>
        </p:grpSpPr>
        <p:grpSp>
          <p:nvGrpSpPr>
            <p:cNvPr id="23" name="Group 22"/>
            <p:cNvGrpSpPr/>
            <p:nvPr/>
          </p:nvGrpSpPr>
          <p:grpSpPr>
            <a:xfrm>
              <a:off x="8736356" y="1361669"/>
              <a:ext cx="2050473" cy="2050473"/>
              <a:chOff x="2362983" y="1879601"/>
              <a:chExt cx="2050473" cy="2050473"/>
            </a:xfrm>
          </p:grpSpPr>
          <p:sp>
            <p:nvSpPr>
              <p:cNvPr id="36" name="Oval 35"/>
              <p:cNvSpPr/>
              <p:nvPr/>
            </p:nvSpPr>
            <p:spPr>
              <a:xfrm>
                <a:off x="2362983" y="1879601"/>
                <a:ext cx="2050473" cy="2050473"/>
              </a:xfrm>
              <a:prstGeom prst="ellipse">
                <a:avLst/>
              </a:prstGeom>
              <a:noFill/>
              <a:ln w="38100">
                <a:solidFill>
                  <a:srgbClr val="ED565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Oval 36"/>
              <p:cNvSpPr/>
              <p:nvPr/>
            </p:nvSpPr>
            <p:spPr>
              <a:xfrm>
                <a:off x="3268146" y="2784764"/>
                <a:ext cx="240146" cy="240146"/>
              </a:xfrm>
              <a:prstGeom prst="ellipse">
                <a:avLst/>
              </a:prstGeom>
              <a:solidFill>
                <a:srgbClr val="ED5654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4" name="Group 23"/>
            <p:cNvGrpSpPr/>
            <p:nvPr/>
          </p:nvGrpSpPr>
          <p:grpSpPr>
            <a:xfrm>
              <a:off x="7918821" y="2445686"/>
              <a:ext cx="2050473" cy="2050473"/>
              <a:chOff x="1337746" y="3223491"/>
              <a:chExt cx="2050473" cy="2050473"/>
            </a:xfrm>
          </p:grpSpPr>
          <p:sp>
            <p:nvSpPr>
              <p:cNvPr id="34" name="Oval 33"/>
              <p:cNvSpPr/>
              <p:nvPr/>
            </p:nvSpPr>
            <p:spPr>
              <a:xfrm>
                <a:off x="1337746" y="3223491"/>
                <a:ext cx="2050473" cy="2050473"/>
              </a:xfrm>
              <a:prstGeom prst="ellipse">
                <a:avLst/>
              </a:prstGeom>
              <a:noFill/>
              <a:ln w="38100">
                <a:solidFill>
                  <a:srgbClr val="FFFF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2242909" y="4128654"/>
                <a:ext cx="240146" cy="240146"/>
              </a:xfrm>
              <a:prstGeom prst="ellipse">
                <a:avLst/>
              </a:prstGeom>
              <a:solidFill>
                <a:srgbClr val="FFFF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5" name="Group 24"/>
            <p:cNvGrpSpPr/>
            <p:nvPr/>
          </p:nvGrpSpPr>
          <p:grpSpPr>
            <a:xfrm>
              <a:off x="9216185" y="2545306"/>
              <a:ext cx="2050473" cy="2050473"/>
              <a:chOff x="3148073" y="2983345"/>
              <a:chExt cx="2050473" cy="2050473"/>
            </a:xfrm>
          </p:grpSpPr>
          <p:sp>
            <p:nvSpPr>
              <p:cNvPr id="32" name="Oval 31"/>
              <p:cNvSpPr/>
              <p:nvPr/>
            </p:nvSpPr>
            <p:spPr>
              <a:xfrm>
                <a:off x="3148073" y="2983345"/>
                <a:ext cx="2050473" cy="2050473"/>
              </a:xfrm>
              <a:prstGeom prst="ellipse">
                <a:avLst/>
              </a:prstGeom>
              <a:noFill/>
              <a:ln w="3810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4053236" y="3888508"/>
                <a:ext cx="240146" cy="240146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26" name="Straight Arrow Connector 25"/>
            <p:cNvCxnSpPr/>
            <p:nvPr/>
          </p:nvCxnSpPr>
          <p:spPr>
            <a:xfrm flipH="1" flipV="1">
              <a:off x="9485313" y="1786888"/>
              <a:ext cx="276279" cy="600017"/>
            </a:xfrm>
            <a:prstGeom prst="straightConnector1">
              <a:avLst/>
            </a:prstGeom>
            <a:ln w="57150">
              <a:solidFill>
                <a:srgbClr val="00B0F0"/>
              </a:solidFill>
              <a:tailEnd type="triangle"/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 flipV="1">
              <a:off x="9761631" y="2049083"/>
              <a:ext cx="241633" cy="337822"/>
            </a:xfrm>
            <a:prstGeom prst="straightConnector1">
              <a:avLst/>
            </a:prstGeom>
            <a:ln w="57150">
              <a:solidFill>
                <a:srgbClr val="FFFF64"/>
              </a:solidFill>
              <a:tailEnd type="triangle"/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/>
            <p:nvPr/>
          </p:nvCxnSpPr>
          <p:spPr>
            <a:xfrm>
              <a:off x="10239850" y="3567116"/>
              <a:ext cx="377953" cy="588959"/>
            </a:xfrm>
            <a:prstGeom prst="straightConnector1">
              <a:avLst/>
            </a:prstGeom>
            <a:ln w="57150">
              <a:solidFill>
                <a:srgbClr val="ED5654"/>
              </a:solidFill>
              <a:tailEnd type="triangle"/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/>
            <p:nvPr/>
          </p:nvCxnSpPr>
          <p:spPr>
            <a:xfrm>
              <a:off x="10239850" y="3567117"/>
              <a:ext cx="634607" cy="52938"/>
            </a:xfrm>
            <a:prstGeom prst="straightConnector1">
              <a:avLst/>
            </a:prstGeom>
            <a:ln w="57150">
              <a:solidFill>
                <a:srgbClr val="FFFF64"/>
              </a:solidFill>
              <a:tailEnd type="triangle"/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/>
            <p:cNvCxnSpPr/>
            <p:nvPr/>
          </p:nvCxnSpPr>
          <p:spPr>
            <a:xfrm flipH="1" flipV="1">
              <a:off x="8311021" y="3450469"/>
              <a:ext cx="641810" cy="18421"/>
            </a:xfrm>
            <a:prstGeom prst="straightConnector1">
              <a:avLst/>
            </a:prstGeom>
            <a:ln w="57150">
              <a:solidFill>
                <a:srgbClr val="00B0F0"/>
              </a:solidFill>
              <a:tailEnd type="triangle"/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/>
            <p:nvPr/>
          </p:nvCxnSpPr>
          <p:spPr>
            <a:xfrm flipH="1">
              <a:off x="8671929" y="3468890"/>
              <a:ext cx="280903" cy="343428"/>
            </a:xfrm>
            <a:prstGeom prst="straightConnector1">
              <a:avLst/>
            </a:prstGeom>
            <a:ln w="57150">
              <a:solidFill>
                <a:srgbClr val="ED5654"/>
              </a:solidFill>
              <a:tailEnd type="triangle"/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6290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790" y="982"/>
            <a:ext cx="12184210" cy="7312359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1600" dirty="0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</a:t>
            </a:r>
            <a:r>
              <a:rPr lang="en-US" sz="1600" dirty="0" smtClean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for</a:t>
            </a:r>
            <a:r>
              <a:rPr lang="en-US" sz="1600" dirty="0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(</a:t>
            </a:r>
            <a:r>
              <a:rPr lang="en-US" sz="1600" dirty="0" err="1" smtClean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int</a:t>
            </a:r>
            <a:r>
              <a:rPr lang="en-US" sz="1600" dirty="0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iteration = 0; iteration &lt; </a:t>
            </a:r>
            <a:r>
              <a:rPr lang="en-US" sz="1600" dirty="0" err="1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iIterationCount</a:t>
            </a:r>
            <a:r>
              <a:rPr lang="en-US" sz="1600" dirty="0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; iteration++)</a:t>
            </a:r>
          </a:p>
          <a:p>
            <a:r>
              <a:rPr lang="en-US" sz="1600" dirty="0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{</a:t>
            </a:r>
          </a:p>
          <a:p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    </a:t>
            </a:r>
            <a:r>
              <a:rPr lang="en-US" sz="16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// </a:t>
            </a:r>
            <a:r>
              <a:rPr lang="en-US" sz="1600" dirty="0" smtClean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...</a:t>
            </a:r>
          </a:p>
          <a:p>
            <a:r>
              <a:rPr lang="en-US" sz="1600" dirty="0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		</a:t>
            </a:r>
            <a:endParaRPr lang="en-US" sz="1600" dirty="0"/>
          </a:p>
          <a:p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    </a:t>
            </a:r>
            <a:r>
              <a:rPr lang="en-US" sz="16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double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collisionDistance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= 2.0;</a:t>
            </a:r>
          </a:p>
          <a:p>
            <a:endParaRPr lang="en-US" sz="16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  <a:p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    </a:t>
            </a:r>
            <a:r>
              <a:rPr lang="en-US" sz="16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for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(</a:t>
            </a:r>
            <a:r>
              <a:rPr lang="en-US" sz="1600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int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= 0; 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&lt; </a:t>
            </a:r>
            <a:r>
              <a:rPr lang="en-US" sz="1600" dirty="0" err="1" smtClean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centers.Count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; 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++)</a:t>
            </a:r>
          </a:p>
          <a:p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        </a:t>
            </a:r>
            <a:r>
              <a:rPr lang="en-US" sz="16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for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(</a:t>
            </a:r>
            <a:r>
              <a:rPr lang="en-US" sz="1600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int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j = 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+ 1; j &lt; 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centers.Count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; 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j++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)</a:t>
            </a:r>
          </a:p>
          <a:p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        {</a:t>
            </a:r>
          </a:p>
          <a:p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            </a:t>
            </a:r>
            <a:r>
              <a:rPr lang="en-US" sz="16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double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d = centers[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].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DistanceTo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(centers[j]);</a:t>
            </a:r>
          </a:p>
          <a:p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            </a:t>
            </a:r>
            <a:r>
              <a:rPr lang="en-US" sz="16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if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(d &gt; 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collisionDistance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) </a:t>
            </a:r>
            <a:r>
              <a:rPr lang="en-US" sz="16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continue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;</a:t>
            </a:r>
          </a:p>
          <a:p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            </a:t>
            </a:r>
            <a:r>
              <a:rPr lang="en-US" sz="16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Vector3d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move = centers[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] - centers[j];</a:t>
            </a:r>
          </a:p>
          <a:p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            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move.Unitize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();</a:t>
            </a:r>
          </a:p>
          <a:p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            move *= 0.5 * (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collisionDistance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- d);</a:t>
            </a:r>
          </a:p>
          <a:p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            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totalMoves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[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] += move;</a:t>
            </a:r>
          </a:p>
          <a:p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            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totalMoves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[j] -= move;</a:t>
            </a:r>
          </a:p>
          <a:p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            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collisionCounts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[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] += 1.0;</a:t>
            </a:r>
          </a:p>
          <a:p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            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collisionCounts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[j] += 1.0;</a:t>
            </a:r>
          </a:p>
          <a:p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        }</a:t>
            </a:r>
          </a:p>
          <a:p>
            <a:endParaRPr lang="en-US" sz="16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  <a:p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    </a:t>
            </a:r>
            <a:r>
              <a:rPr lang="en-US" sz="1600" dirty="0">
                <a:solidFill>
                  <a:srgbClr val="00B0F0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for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(</a:t>
            </a:r>
            <a:r>
              <a:rPr lang="en-US" sz="1600" dirty="0" err="1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int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= 0; 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&lt; 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centers.Count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; 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++)</a:t>
            </a:r>
          </a:p>
          <a:p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        </a:t>
            </a:r>
            <a:r>
              <a:rPr lang="en-US" sz="1600" dirty="0">
                <a:solidFill>
                  <a:srgbClr val="00B0F0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if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(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collisionCounts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[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] != 0.0)</a:t>
            </a:r>
          </a:p>
          <a:p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        {</a:t>
            </a:r>
          </a:p>
          <a:p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            </a:t>
            </a:r>
            <a:r>
              <a:rPr lang="en-US" sz="16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Vector3d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averageMove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= 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totalMoves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[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] / 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collisionCounts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[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];</a:t>
            </a:r>
          </a:p>
          <a:p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            centers[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] += </a:t>
            </a:r>
            <a:r>
              <a:rPr lang="en-US" sz="16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averageMove</a:t>
            </a:r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;</a:t>
            </a:r>
          </a:p>
          <a:p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        }</a:t>
            </a:r>
          </a:p>
          <a:p>
            <a:r>
              <a:rPr lang="en-US" sz="16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}</a:t>
            </a:r>
          </a:p>
          <a:p>
            <a:endParaRPr lang="en-US" sz="13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86</a:t>
            </a:fld>
            <a:endParaRPr lang="en-US"/>
          </a:p>
        </p:txBody>
      </p:sp>
      <p:cxnSp>
        <p:nvCxnSpPr>
          <p:cNvPr id="16" name="Straight Arrow Connector 15"/>
          <p:cNvCxnSpPr/>
          <p:nvPr/>
        </p:nvCxnSpPr>
        <p:spPr>
          <a:xfrm flipH="1" flipV="1">
            <a:off x="8823984" y="1531094"/>
            <a:ext cx="418107" cy="908037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10028395" y="4379517"/>
            <a:ext cx="449331" cy="931337"/>
          </a:xfrm>
          <a:prstGeom prst="straightConnector1">
            <a:avLst/>
          </a:prstGeom>
          <a:ln w="57150">
            <a:solidFill>
              <a:srgbClr val="ED5654"/>
            </a:solidFill>
            <a:tailEnd type="triangle"/>
          </a:ln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Group 61"/>
          <p:cNvGrpSpPr/>
          <p:nvPr/>
        </p:nvGrpSpPr>
        <p:grpSpPr>
          <a:xfrm>
            <a:off x="7556500" y="753540"/>
            <a:ext cx="4160071" cy="5317203"/>
            <a:chOff x="7556500" y="753540"/>
            <a:chExt cx="4160071" cy="5317203"/>
          </a:xfrm>
        </p:grpSpPr>
        <p:grpSp>
          <p:nvGrpSpPr>
            <p:cNvPr id="7" name="Group 6"/>
            <p:cNvGrpSpPr/>
            <p:nvPr/>
          </p:nvGrpSpPr>
          <p:grpSpPr>
            <a:xfrm>
              <a:off x="7556500" y="753540"/>
              <a:ext cx="3371184" cy="3371184"/>
              <a:chOff x="2362983" y="1879601"/>
              <a:chExt cx="2050473" cy="2050473"/>
            </a:xfrm>
          </p:grpSpPr>
          <p:sp>
            <p:nvSpPr>
              <p:cNvPr id="8" name="Oval 7"/>
              <p:cNvSpPr/>
              <p:nvPr/>
            </p:nvSpPr>
            <p:spPr>
              <a:xfrm>
                <a:off x="2362983" y="1879601"/>
                <a:ext cx="2050473" cy="2050473"/>
              </a:xfrm>
              <a:prstGeom prst="ellipse">
                <a:avLst/>
              </a:prstGeom>
              <a:noFill/>
              <a:ln w="38100">
                <a:solidFill>
                  <a:srgbClr val="ED565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3268146" y="2784764"/>
                <a:ext cx="240146" cy="240146"/>
              </a:xfrm>
              <a:prstGeom prst="ellipse">
                <a:avLst/>
              </a:prstGeom>
              <a:solidFill>
                <a:srgbClr val="ED5654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8345387" y="2699559"/>
              <a:ext cx="3371184" cy="3371184"/>
              <a:chOff x="3148073" y="2983345"/>
              <a:chExt cx="2050473" cy="2050473"/>
            </a:xfrm>
          </p:grpSpPr>
          <p:sp>
            <p:nvSpPr>
              <p:cNvPr id="14" name="Oval 13"/>
              <p:cNvSpPr/>
              <p:nvPr/>
            </p:nvSpPr>
            <p:spPr>
              <a:xfrm>
                <a:off x="3148073" y="2983345"/>
                <a:ext cx="2050473" cy="2050473"/>
              </a:xfrm>
              <a:prstGeom prst="ellipse">
                <a:avLst/>
              </a:prstGeom>
              <a:noFill/>
              <a:ln w="3810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4053236" y="3888508"/>
                <a:ext cx="240146" cy="240146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9271466" y="1673954"/>
              <a:ext cx="1245630" cy="327083"/>
              <a:chOff x="9271466" y="1673954"/>
              <a:chExt cx="1245630" cy="327083"/>
            </a:xfrm>
          </p:grpSpPr>
          <p:sp>
            <p:nvSpPr>
              <p:cNvPr id="23" name="Rounded Rectangular Callout 22"/>
              <p:cNvSpPr/>
              <p:nvPr/>
            </p:nvSpPr>
            <p:spPr>
              <a:xfrm>
                <a:off x="9310836" y="1673954"/>
                <a:ext cx="1166890" cy="327083"/>
              </a:xfrm>
              <a:prstGeom prst="wedgeRoundRectCallout">
                <a:avLst>
                  <a:gd name="adj1" fmla="val -38665"/>
                  <a:gd name="adj2" fmla="val 138396"/>
                  <a:gd name="adj3" fmla="val 16667"/>
                </a:avLst>
              </a:prstGeom>
              <a:solidFill>
                <a:srgbClr val="ED565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9271466" y="1683606"/>
                <a:ext cx="1245630" cy="30777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smtClean="0">
                    <a:latin typeface="Iosevka" panose="02000509000000000000" pitchFamily="49" charset="0"/>
                    <a:ea typeface="Iosevka" panose="02000509000000000000" pitchFamily="49" charset="0"/>
                    <a:cs typeface="Segoe UI" panose="020B0502040204020203" pitchFamily="34" charset="0"/>
                  </a:rPr>
                  <a:t>Centers[</a:t>
                </a:r>
                <a:r>
                  <a:rPr lang="en-US" sz="1400" dirty="0" err="1" smtClean="0">
                    <a:latin typeface="Iosevka" panose="02000509000000000000" pitchFamily="49" charset="0"/>
                    <a:ea typeface="Iosevka" panose="02000509000000000000" pitchFamily="49" charset="0"/>
                    <a:cs typeface="Segoe UI" panose="020B0502040204020203" pitchFamily="34" charset="0"/>
                  </a:rPr>
                  <a:t>i</a:t>
                </a:r>
                <a:r>
                  <a:rPr lang="en-US" sz="1400" dirty="0" smtClean="0">
                    <a:latin typeface="Iosevka" panose="02000509000000000000" pitchFamily="49" charset="0"/>
                    <a:ea typeface="Iosevka" panose="02000509000000000000" pitchFamily="49" charset="0"/>
                    <a:cs typeface="Segoe UI" panose="020B0502040204020203" pitchFamily="34" charset="0"/>
                  </a:rPr>
                  <a:t>]</a:t>
                </a:r>
                <a:endParaRPr lang="en-US" sz="1400" dirty="0">
                  <a:latin typeface="Iosevka" panose="02000509000000000000" pitchFamily="49" charset="0"/>
                  <a:ea typeface="Iosevka" panose="02000509000000000000" pitchFamily="49" charset="0"/>
                  <a:cs typeface="Segoe UI" panose="020B0502040204020203" pitchFamily="34" charset="0"/>
                </a:endParaRPr>
              </a:p>
            </p:txBody>
          </p:sp>
        </p:grpSp>
        <p:grpSp>
          <p:nvGrpSpPr>
            <p:cNvPr id="44" name="Group 43"/>
            <p:cNvGrpSpPr/>
            <p:nvPr/>
          </p:nvGrpSpPr>
          <p:grpSpPr>
            <a:xfrm>
              <a:off x="10394462" y="4132281"/>
              <a:ext cx="1245630" cy="327083"/>
              <a:chOff x="10394462" y="4132281"/>
              <a:chExt cx="1245630" cy="327083"/>
            </a:xfrm>
          </p:grpSpPr>
          <p:sp>
            <p:nvSpPr>
              <p:cNvPr id="25" name="Rounded Rectangular Callout 24"/>
              <p:cNvSpPr/>
              <p:nvPr/>
            </p:nvSpPr>
            <p:spPr>
              <a:xfrm>
                <a:off x="10433832" y="4132281"/>
                <a:ext cx="1166890" cy="327083"/>
              </a:xfrm>
              <a:prstGeom prst="wedgeRoundRectCallout">
                <a:avLst>
                  <a:gd name="adj1" fmla="val -63697"/>
                  <a:gd name="adj2" fmla="val 14146"/>
                  <a:gd name="adj3" fmla="val 16667"/>
                </a:avLst>
              </a:prstGeom>
              <a:solidFill>
                <a:srgbClr val="00B0F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10394462" y="4141933"/>
                <a:ext cx="1245630" cy="30777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smtClean="0">
                    <a:latin typeface="Iosevka" panose="02000509000000000000" pitchFamily="49" charset="0"/>
                    <a:ea typeface="Iosevka" panose="02000509000000000000" pitchFamily="49" charset="0"/>
                    <a:cs typeface="Segoe UI" panose="020B0502040204020203" pitchFamily="34" charset="0"/>
                  </a:rPr>
                  <a:t>Centers[</a:t>
                </a:r>
                <a:r>
                  <a:rPr lang="en-US" sz="1400" dirty="0">
                    <a:latin typeface="Iosevka" panose="02000509000000000000" pitchFamily="49" charset="0"/>
                    <a:ea typeface="Iosevka" panose="02000509000000000000" pitchFamily="49" charset="0"/>
                    <a:cs typeface="Segoe UI" panose="020B0502040204020203" pitchFamily="34" charset="0"/>
                  </a:rPr>
                  <a:t>j</a:t>
                </a:r>
                <a:r>
                  <a:rPr lang="en-US" sz="1400" dirty="0" smtClean="0">
                    <a:latin typeface="Iosevka" panose="02000509000000000000" pitchFamily="49" charset="0"/>
                    <a:ea typeface="Iosevka" panose="02000509000000000000" pitchFamily="49" charset="0"/>
                    <a:cs typeface="Segoe UI" panose="020B0502040204020203" pitchFamily="34" charset="0"/>
                  </a:rPr>
                  <a:t>]</a:t>
                </a:r>
                <a:endParaRPr lang="en-US" sz="1400" dirty="0">
                  <a:latin typeface="Iosevka" panose="02000509000000000000" pitchFamily="49" charset="0"/>
                  <a:ea typeface="Iosevka" panose="02000509000000000000" pitchFamily="49" charset="0"/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63" name="Group 62"/>
          <p:cNvGrpSpPr/>
          <p:nvPr/>
        </p:nvGrpSpPr>
        <p:grpSpPr>
          <a:xfrm>
            <a:off x="7918821" y="1361669"/>
            <a:ext cx="3347837" cy="3234110"/>
            <a:chOff x="7918821" y="1361669"/>
            <a:chExt cx="3347837" cy="3234110"/>
          </a:xfrm>
        </p:grpSpPr>
        <p:grpSp>
          <p:nvGrpSpPr>
            <p:cNvPr id="64" name="Group 63"/>
            <p:cNvGrpSpPr/>
            <p:nvPr/>
          </p:nvGrpSpPr>
          <p:grpSpPr>
            <a:xfrm>
              <a:off x="8736356" y="1361669"/>
              <a:ext cx="2050473" cy="2050473"/>
              <a:chOff x="2362983" y="1879601"/>
              <a:chExt cx="2050473" cy="2050473"/>
            </a:xfrm>
          </p:grpSpPr>
          <p:sp>
            <p:nvSpPr>
              <p:cNvPr id="77" name="Oval 76"/>
              <p:cNvSpPr/>
              <p:nvPr/>
            </p:nvSpPr>
            <p:spPr>
              <a:xfrm>
                <a:off x="2362983" y="1879601"/>
                <a:ext cx="2050473" cy="2050473"/>
              </a:xfrm>
              <a:prstGeom prst="ellipse">
                <a:avLst/>
              </a:prstGeom>
              <a:noFill/>
              <a:ln w="38100">
                <a:solidFill>
                  <a:srgbClr val="ED565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Oval 77"/>
              <p:cNvSpPr/>
              <p:nvPr/>
            </p:nvSpPr>
            <p:spPr>
              <a:xfrm>
                <a:off x="3268146" y="2784764"/>
                <a:ext cx="240146" cy="240146"/>
              </a:xfrm>
              <a:prstGeom prst="ellipse">
                <a:avLst/>
              </a:prstGeom>
              <a:solidFill>
                <a:srgbClr val="ED5654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5" name="Group 64"/>
            <p:cNvGrpSpPr/>
            <p:nvPr/>
          </p:nvGrpSpPr>
          <p:grpSpPr>
            <a:xfrm>
              <a:off x="7918821" y="2445686"/>
              <a:ext cx="2050473" cy="2050473"/>
              <a:chOff x="1337746" y="3223491"/>
              <a:chExt cx="2050473" cy="2050473"/>
            </a:xfrm>
          </p:grpSpPr>
          <p:sp>
            <p:nvSpPr>
              <p:cNvPr id="75" name="Oval 74"/>
              <p:cNvSpPr/>
              <p:nvPr/>
            </p:nvSpPr>
            <p:spPr>
              <a:xfrm>
                <a:off x="1337746" y="3223491"/>
                <a:ext cx="2050473" cy="2050473"/>
              </a:xfrm>
              <a:prstGeom prst="ellipse">
                <a:avLst/>
              </a:prstGeom>
              <a:noFill/>
              <a:ln w="38100">
                <a:solidFill>
                  <a:srgbClr val="FFFF6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Oval 75"/>
              <p:cNvSpPr/>
              <p:nvPr/>
            </p:nvSpPr>
            <p:spPr>
              <a:xfrm>
                <a:off x="2242909" y="4128654"/>
                <a:ext cx="240146" cy="240146"/>
              </a:xfrm>
              <a:prstGeom prst="ellipse">
                <a:avLst/>
              </a:prstGeom>
              <a:solidFill>
                <a:srgbClr val="FFFF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6" name="Group 65"/>
            <p:cNvGrpSpPr/>
            <p:nvPr/>
          </p:nvGrpSpPr>
          <p:grpSpPr>
            <a:xfrm>
              <a:off x="9216185" y="2545306"/>
              <a:ext cx="2050473" cy="2050473"/>
              <a:chOff x="3148073" y="2983345"/>
              <a:chExt cx="2050473" cy="2050473"/>
            </a:xfrm>
          </p:grpSpPr>
          <p:sp>
            <p:nvSpPr>
              <p:cNvPr id="73" name="Oval 72"/>
              <p:cNvSpPr/>
              <p:nvPr/>
            </p:nvSpPr>
            <p:spPr>
              <a:xfrm>
                <a:off x="3148073" y="2983345"/>
                <a:ext cx="2050473" cy="2050473"/>
              </a:xfrm>
              <a:prstGeom prst="ellipse">
                <a:avLst/>
              </a:prstGeom>
              <a:noFill/>
              <a:ln w="3810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4053236" y="3888508"/>
                <a:ext cx="240146" cy="240146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67" name="Straight Arrow Connector 66"/>
            <p:cNvCxnSpPr/>
            <p:nvPr/>
          </p:nvCxnSpPr>
          <p:spPr>
            <a:xfrm flipH="1" flipV="1">
              <a:off x="9485313" y="1786888"/>
              <a:ext cx="276279" cy="600017"/>
            </a:xfrm>
            <a:prstGeom prst="straightConnector1">
              <a:avLst/>
            </a:prstGeom>
            <a:ln w="57150">
              <a:solidFill>
                <a:srgbClr val="00B0F0"/>
              </a:solidFill>
              <a:tailEnd type="triangle"/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Arrow Connector 67"/>
            <p:cNvCxnSpPr/>
            <p:nvPr/>
          </p:nvCxnSpPr>
          <p:spPr>
            <a:xfrm flipV="1">
              <a:off x="9761631" y="2049083"/>
              <a:ext cx="241633" cy="337822"/>
            </a:xfrm>
            <a:prstGeom prst="straightConnector1">
              <a:avLst/>
            </a:prstGeom>
            <a:ln w="57150">
              <a:solidFill>
                <a:srgbClr val="FFFF64"/>
              </a:solidFill>
              <a:tailEnd type="triangle"/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Arrow Connector 68"/>
            <p:cNvCxnSpPr/>
            <p:nvPr/>
          </p:nvCxnSpPr>
          <p:spPr>
            <a:xfrm>
              <a:off x="10239850" y="3567116"/>
              <a:ext cx="377953" cy="588959"/>
            </a:xfrm>
            <a:prstGeom prst="straightConnector1">
              <a:avLst/>
            </a:prstGeom>
            <a:ln w="57150">
              <a:solidFill>
                <a:srgbClr val="ED5654"/>
              </a:solidFill>
              <a:tailEnd type="triangle"/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Arrow Connector 69"/>
            <p:cNvCxnSpPr/>
            <p:nvPr/>
          </p:nvCxnSpPr>
          <p:spPr>
            <a:xfrm>
              <a:off x="10239850" y="3567117"/>
              <a:ext cx="634607" cy="52938"/>
            </a:xfrm>
            <a:prstGeom prst="straightConnector1">
              <a:avLst/>
            </a:prstGeom>
            <a:ln w="57150">
              <a:solidFill>
                <a:srgbClr val="FFFF64"/>
              </a:solidFill>
              <a:tailEnd type="triangle"/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Arrow Connector 70"/>
            <p:cNvCxnSpPr/>
            <p:nvPr/>
          </p:nvCxnSpPr>
          <p:spPr>
            <a:xfrm flipH="1" flipV="1">
              <a:off x="8311021" y="3450469"/>
              <a:ext cx="641810" cy="18421"/>
            </a:xfrm>
            <a:prstGeom prst="straightConnector1">
              <a:avLst/>
            </a:prstGeom>
            <a:ln w="57150">
              <a:solidFill>
                <a:srgbClr val="00B0F0"/>
              </a:solidFill>
              <a:tailEnd type="triangle"/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/>
            <p:cNvCxnSpPr/>
            <p:nvPr/>
          </p:nvCxnSpPr>
          <p:spPr>
            <a:xfrm flipH="1">
              <a:off x="8671929" y="3468890"/>
              <a:ext cx="280903" cy="343428"/>
            </a:xfrm>
            <a:prstGeom prst="straightConnector1">
              <a:avLst/>
            </a:prstGeom>
            <a:ln w="57150">
              <a:solidFill>
                <a:srgbClr val="ED5654"/>
              </a:solidFill>
              <a:tailEnd type="triangle"/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30379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6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6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6180" y="778427"/>
            <a:ext cx="11275487" cy="3680596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</a:t>
            </a:r>
            <a:r>
              <a:rPr lang="en-GB" sz="15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private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GB" sz="15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void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RunScript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(</a:t>
            </a:r>
            <a:r>
              <a:rPr lang="en-GB" sz="15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bool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iReset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, </a:t>
            </a:r>
            <a:r>
              <a:rPr lang="en-GB" sz="15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List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&lt;</a:t>
            </a:r>
            <a:r>
              <a:rPr lang="en-GB" sz="15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Point3d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&gt; 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iStartingPositions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, </a:t>
            </a:r>
            <a:r>
              <a:rPr lang="en-GB" sz="15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ref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object 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oCenters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)</a:t>
            </a:r>
          </a:p>
          <a:p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{</a:t>
            </a:r>
          </a:p>
          <a:p>
            <a:r>
              <a:rPr lang="en-US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</a:t>
            </a:r>
            <a:r>
              <a:rPr lang="en-US" sz="15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if</a:t>
            </a:r>
            <a:r>
              <a:rPr lang="en-US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(</a:t>
            </a:r>
            <a:r>
              <a:rPr lang="en-US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iReset</a:t>
            </a:r>
            <a:r>
              <a:rPr lang="en-US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)</a:t>
            </a:r>
          </a:p>
          <a:p>
            <a:r>
              <a:rPr lang="en-US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    centers = </a:t>
            </a:r>
            <a:r>
              <a:rPr lang="en-US" sz="15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new</a:t>
            </a:r>
            <a:r>
              <a:rPr lang="en-US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US" sz="15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List</a:t>
            </a:r>
            <a:r>
              <a:rPr lang="en-US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&lt;</a:t>
            </a:r>
            <a:r>
              <a:rPr lang="en-US" sz="15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Point3d</a:t>
            </a:r>
            <a:r>
              <a:rPr lang="en-US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&gt;(</a:t>
            </a:r>
            <a:r>
              <a:rPr lang="en-US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iStartingPositions</a:t>
            </a:r>
            <a:r>
              <a:rPr lang="en-US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);</a:t>
            </a:r>
          </a:p>
          <a:p>
            <a:endParaRPr lang="en-US" sz="15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  <a:p>
            <a:r>
              <a:rPr lang="en-US" sz="15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// ...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US" sz="15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Update centers to the next iteration ...</a:t>
            </a:r>
            <a:endParaRPr lang="en-GB" sz="15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  <a:p>
            <a:endParaRPr lang="en-GB" sz="15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  <a:p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oCenters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= 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centers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;       </a:t>
            </a:r>
          </a:p>
          <a:p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}</a:t>
            </a:r>
          </a:p>
          <a:p>
            <a:endParaRPr lang="en-GB" sz="15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  <a:p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</a:t>
            </a:r>
            <a:r>
              <a:rPr lang="en-GB" sz="15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// &lt;Custom additional code&gt; </a:t>
            </a:r>
          </a:p>
          <a:p>
            <a:endParaRPr lang="en-GB" sz="15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  <a:p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</a:t>
            </a:r>
            <a:r>
              <a:rPr lang="en-GB" sz="15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List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&lt;</a:t>
            </a:r>
            <a:r>
              <a:rPr lang="en-GB" sz="15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Point3d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&gt; 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centers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;</a:t>
            </a:r>
          </a:p>
          <a:p>
            <a:endParaRPr lang="en-GB" sz="15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  <a:p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</a:t>
            </a:r>
            <a:r>
              <a:rPr lang="en-GB" sz="15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// &lt;/Custom additional code&gt; </a:t>
            </a:r>
            <a:endParaRPr lang="en-US" sz="1500" dirty="0">
              <a:solidFill>
                <a:srgbClr val="92D050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87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8207EC8-7153-4B2E-82C5-D3C672F28D26}"/>
              </a:ext>
            </a:extLst>
          </p:cNvPr>
          <p:cNvSpPr txBox="1"/>
          <p:nvPr/>
        </p:nvSpPr>
        <p:spPr>
          <a:xfrm>
            <a:off x="366180" y="125497"/>
            <a:ext cx="672588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Output and display intermediate result</a:t>
            </a:r>
            <a:endParaRPr lang="en-US" sz="25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1633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88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0" y="2998113"/>
            <a:ext cx="12192000" cy="861774"/>
          </a:xfrm>
          <a:prstGeom prst="rect">
            <a:avLst/>
          </a:prstGeom>
          <a:noFill/>
          <a:effectLst>
            <a:outerShdw blurRad="1524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5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Curve Subdivision Growth</a:t>
            </a:r>
          </a:p>
        </p:txBody>
      </p:sp>
    </p:spTree>
    <p:extLst>
      <p:ext uri="{BB962C8B-B14F-4D97-AF65-F5344CB8AC3E}">
        <p14:creationId xmlns:p14="http://schemas.microsoft.com/office/powerpoint/2010/main" val="3186131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6180" y="778427"/>
            <a:ext cx="11275487" cy="5296423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</a:t>
            </a:r>
            <a:r>
              <a:rPr lang="en-GB" sz="15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private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GB" sz="15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void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RunScript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(</a:t>
            </a:r>
            <a:r>
              <a:rPr lang="en-GB" sz="15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bool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iReset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, </a:t>
            </a:r>
            <a:r>
              <a:rPr lang="en-GB" sz="15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List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&lt;</a:t>
            </a:r>
            <a:r>
              <a:rPr lang="en-GB" sz="15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Point3d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&gt; 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iStartingPositions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, </a:t>
            </a:r>
            <a:r>
              <a:rPr lang="en-GB" sz="15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int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iMaxCenterCount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, </a:t>
            </a:r>
            <a:r>
              <a:rPr lang="en-GB" sz="15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ref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GB" sz="15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object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oCenters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)</a:t>
            </a:r>
          </a:p>
          <a:p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{</a:t>
            </a:r>
            <a:r>
              <a:rPr lang="en-US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</a:t>
            </a:r>
          </a:p>
          <a:p>
            <a:r>
              <a:rPr lang="en-US" sz="1500" dirty="0">
                <a:solidFill>
                  <a:srgbClr val="92D050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// After the centers has been moved to the next positions</a:t>
            </a:r>
          </a:p>
          <a:p>
            <a:endParaRPr lang="en-GB" sz="15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  <a:p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</a:t>
            </a:r>
            <a:r>
              <a:rPr lang="en-GB" sz="15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if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(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centers.Count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&lt; 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iMaxCenterCount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)</a:t>
            </a:r>
          </a:p>
          <a:p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{</a:t>
            </a:r>
          </a:p>
          <a:p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</a:t>
            </a:r>
            <a:r>
              <a:rPr lang="en-GB" sz="15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List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&lt;</a:t>
            </a:r>
            <a:r>
              <a:rPr lang="en-GB" sz="15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int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&gt; 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splitIndices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= </a:t>
            </a:r>
            <a:r>
              <a:rPr lang="en-GB" sz="15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new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GB" sz="15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List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&lt;</a:t>
            </a:r>
            <a:r>
              <a:rPr lang="en-GB" sz="15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int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&gt;();</a:t>
            </a:r>
          </a:p>
          <a:p>
            <a:endParaRPr lang="en-GB" sz="15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  <a:p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</a:t>
            </a:r>
            <a:r>
              <a:rPr lang="en-GB" sz="15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for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(</a:t>
            </a:r>
            <a:r>
              <a:rPr lang="en-GB" sz="15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int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= 0; 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&lt; 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centers.Count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- 1; 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++)</a:t>
            </a:r>
          </a:p>
          <a:p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</a:t>
            </a:r>
            <a:r>
              <a:rPr lang="en-GB" sz="15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if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(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centers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[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].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DistanceTo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(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centers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[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+ 1]) &gt; 1.9)</a:t>
            </a:r>
          </a:p>
          <a:p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  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splitIndices.Add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(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+ 1 + 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splitIndices.Count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);</a:t>
            </a:r>
          </a:p>
          <a:p>
            <a:endParaRPr lang="en-GB" sz="15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  <a:p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</a:t>
            </a:r>
            <a:r>
              <a:rPr lang="en-GB" sz="15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foreach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(</a:t>
            </a:r>
            <a:r>
              <a:rPr lang="en-GB" sz="1500" dirty="0">
                <a:solidFill>
                  <a:srgbClr val="04CA7D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int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splitIndex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GB" sz="15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in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splitIndices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)</a:t>
            </a:r>
          </a:p>
          <a:p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{</a:t>
            </a:r>
          </a:p>
          <a:p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</a:t>
            </a:r>
            <a:r>
              <a:rPr lang="en-GB" sz="1500" dirty="0">
                <a:solidFill>
                  <a:srgbClr val="468BCE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Point3d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newCenter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= 0.5 * (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centers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[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splitIndex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- 1] + 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centers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[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splitIndex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]);</a:t>
            </a:r>
          </a:p>
          <a:p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  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centers.Insert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(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splitIndex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, </a:t>
            </a:r>
            <a:r>
              <a:rPr lang="en-GB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newCenter</a:t>
            </a:r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);</a:t>
            </a:r>
          </a:p>
          <a:p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  }</a:t>
            </a:r>
          </a:p>
          <a:p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}</a:t>
            </a:r>
          </a:p>
          <a:p>
            <a:endParaRPr lang="en-US" sz="15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  <a:p>
            <a:r>
              <a:rPr lang="en-US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  </a:t>
            </a:r>
            <a:r>
              <a:rPr lang="en-US" sz="1500" dirty="0" err="1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oCenters</a:t>
            </a:r>
            <a:r>
              <a:rPr lang="en-US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= centers;</a:t>
            </a:r>
            <a:endParaRPr lang="en-GB" sz="15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  <a:p>
            <a:r>
              <a:rPr lang="en-GB" sz="1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</a:rPr>
              <a:t>  }</a:t>
            </a:r>
          </a:p>
          <a:p>
            <a:endParaRPr lang="en-GB" sz="15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89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8207EC8-7153-4B2E-82C5-D3C672F28D26}"/>
              </a:ext>
            </a:extLst>
          </p:cNvPr>
          <p:cNvSpPr txBox="1"/>
          <p:nvPr/>
        </p:nvSpPr>
        <p:spPr>
          <a:xfrm>
            <a:off x="366180" y="125497"/>
            <a:ext cx="783393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Split a segment if it has grown sufficient long</a:t>
            </a:r>
            <a:endParaRPr lang="en-US" sz="25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F420D0-5CA3-4DA6-9C7C-01BF1BFEC5BA}"/>
              </a:ext>
            </a:extLst>
          </p:cNvPr>
          <p:cNvCxnSpPr/>
          <p:nvPr/>
        </p:nvCxnSpPr>
        <p:spPr>
          <a:xfrm flipV="1">
            <a:off x="7514376" y="2740937"/>
            <a:ext cx="686555" cy="113394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6CB2576-878F-4F23-A641-A2F3C9450456}"/>
              </a:ext>
            </a:extLst>
          </p:cNvPr>
          <p:cNvCxnSpPr>
            <a:cxnSpLocks/>
          </p:cNvCxnSpPr>
          <p:nvPr/>
        </p:nvCxnSpPr>
        <p:spPr>
          <a:xfrm>
            <a:off x="8213945" y="2770407"/>
            <a:ext cx="469225" cy="722149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0C2EA2D-63DE-4BA6-B058-C0C3FB6339D9}"/>
              </a:ext>
            </a:extLst>
          </p:cNvPr>
          <p:cNvCxnSpPr>
            <a:cxnSpLocks/>
          </p:cNvCxnSpPr>
          <p:nvPr/>
        </p:nvCxnSpPr>
        <p:spPr>
          <a:xfrm flipV="1">
            <a:off x="8696184" y="2522238"/>
            <a:ext cx="778008" cy="9792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8BD510E-982B-43F1-B6D9-D908F02E95B8}"/>
              </a:ext>
            </a:extLst>
          </p:cNvPr>
          <p:cNvCxnSpPr/>
          <p:nvPr/>
        </p:nvCxnSpPr>
        <p:spPr>
          <a:xfrm>
            <a:off x="9469379" y="2523654"/>
            <a:ext cx="400549" cy="48874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E811428-8FDD-491D-BA0E-CE2827566163}"/>
              </a:ext>
            </a:extLst>
          </p:cNvPr>
          <p:cNvCxnSpPr/>
          <p:nvPr/>
        </p:nvCxnSpPr>
        <p:spPr>
          <a:xfrm>
            <a:off x="9869928" y="3003713"/>
            <a:ext cx="461841" cy="12573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val 2">
            <a:extLst>
              <a:ext uri="{FF2B5EF4-FFF2-40B4-BE49-F238E27FC236}">
                <a16:creationId xmlns:a16="http://schemas.microsoft.com/office/drawing/2014/main" id="{1E4D9CBC-A4A0-45A7-9F51-3575C0DF3705}"/>
              </a:ext>
            </a:extLst>
          </p:cNvPr>
          <p:cNvSpPr/>
          <p:nvPr/>
        </p:nvSpPr>
        <p:spPr>
          <a:xfrm>
            <a:off x="7405734" y="3748635"/>
            <a:ext cx="217283" cy="217283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88D5211-5FA1-4A6A-9ECD-5B88C9AB42AF}"/>
              </a:ext>
            </a:extLst>
          </p:cNvPr>
          <p:cNvSpPr/>
          <p:nvPr/>
        </p:nvSpPr>
        <p:spPr>
          <a:xfrm>
            <a:off x="8096552" y="2649903"/>
            <a:ext cx="217283" cy="217283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14C32DA-84A7-4053-9020-23B8C118FAEE}"/>
              </a:ext>
            </a:extLst>
          </p:cNvPr>
          <p:cNvSpPr/>
          <p:nvPr/>
        </p:nvSpPr>
        <p:spPr>
          <a:xfrm>
            <a:off x="8581036" y="3383914"/>
            <a:ext cx="217283" cy="217283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9A34989-DD72-4428-8BB5-CBCEADF136B7}"/>
              </a:ext>
            </a:extLst>
          </p:cNvPr>
          <p:cNvSpPr/>
          <p:nvPr/>
        </p:nvSpPr>
        <p:spPr>
          <a:xfrm>
            <a:off x="9360737" y="2432620"/>
            <a:ext cx="217283" cy="217283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6BA73FA-1FB9-4BCC-A01C-491AD33DEE67}"/>
              </a:ext>
            </a:extLst>
          </p:cNvPr>
          <p:cNvSpPr/>
          <p:nvPr/>
        </p:nvSpPr>
        <p:spPr>
          <a:xfrm>
            <a:off x="9781063" y="2903758"/>
            <a:ext cx="217283" cy="217283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B50E90F-DA45-49ED-A19B-E54229733950}"/>
              </a:ext>
            </a:extLst>
          </p:cNvPr>
          <p:cNvSpPr/>
          <p:nvPr/>
        </p:nvSpPr>
        <p:spPr>
          <a:xfrm>
            <a:off x="10223127" y="4142662"/>
            <a:ext cx="217283" cy="217283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8729923-BCF9-42E9-ABDC-5983CF781EDB}"/>
              </a:ext>
            </a:extLst>
          </p:cNvPr>
          <p:cNvSpPr txBox="1"/>
          <p:nvPr/>
        </p:nvSpPr>
        <p:spPr>
          <a:xfrm>
            <a:off x="7115816" y="3579358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>
                  <a:solidFill>
                    <a:srgbClr val="FFC000"/>
                  </a:solidFill>
                </a:ln>
                <a:latin typeface="Roboto Condensed" pitchFamily="2" charset="0"/>
                <a:ea typeface="Roboto Condensed" pitchFamily="2" charset="0"/>
              </a:rPr>
              <a:t>0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AA3B1FF-3E5C-4B2A-9E9A-40C6EF1D4C41}"/>
              </a:ext>
            </a:extLst>
          </p:cNvPr>
          <p:cNvSpPr txBox="1"/>
          <p:nvPr/>
        </p:nvSpPr>
        <p:spPr>
          <a:xfrm>
            <a:off x="8057291" y="2261883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>
                  <a:solidFill>
                    <a:srgbClr val="FFC000"/>
                  </a:solidFill>
                </a:ln>
                <a:latin typeface="Roboto Condensed" pitchFamily="2" charset="0"/>
                <a:ea typeface="Roboto Condensed" pitchFamily="2" charset="0"/>
              </a:rPr>
              <a:t>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D3E5F5C-A31C-431B-BD58-1A12F99B9F86}"/>
              </a:ext>
            </a:extLst>
          </p:cNvPr>
          <p:cNvSpPr txBox="1"/>
          <p:nvPr/>
        </p:nvSpPr>
        <p:spPr>
          <a:xfrm>
            <a:off x="8546849" y="3611832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>
                  <a:solidFill>
                    <a:srgbClr val="FFC000"/>
                  </a:solidFill>
                </a:ln>
                <a:latin typeface="Roboto Condensed" pitchFamily="2" charset="0"/>
                <a:ea typeface="Roboto Condensed" pitchFamily="2" charset="0"/>
              </a:rPr>
              <a:t>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1D03305-F017-4395-B860-AC69ADD1C067}"/>
              </a:ext>
            </a:extLst>
          </p:cNvPr>
          <p:cNvSpPr txBox="1"/>
          <p:nvPr/>
        </p:nvSpPr>
        <p:spPr>
          <a:xfrm>
            <a:off x="9360737" y="2110657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>
                  <a:solidFill>
                    <a:srgbClr val="FFC000"/>
                  </a:solidFill>
                </a:ln>
                <a:latin typeface="Roboto Condensed" pitchFamily="2" charset="0"/>
                <a:ea typeface="Roboto Condensed" pitchFamily="2" charset="0"/>
              </a:rPr>
              <a:t>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162EBBD-4410-4E43-A11B-6E15DA8A5961}"/>
              </a:ext>
            </a:extLst>
          </p:cNvPr>
          <p:cNvSpPr txBox="1"/>
          <p:nvPr/>
        </p:nvSpPr>
        <p:spPr>
          <a:xfrm>
            <a:off x="9946526" y="2715338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>
                  <a:solidFill>
                    <a:srgbClr val="FFC000"/>
                  </a:solidFill>
                </a:ln>
                <a:latin typeface="Roboto Condensed" pitchFamily="2" charset="0"/>
                <a:ea typeface="Roboto Condensed" pitchFamily="2" charset="0"/>
              </a:rPr>
              <a:t>4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73D67FE-D8FF-4B31-853C-EF7C24B7A1F7}"/>
              </a:ext>
            </a:extLst>
          </p:cNvPr>
          <p:cNvSpPr txBox="1"/>
          <p:nvPr/>
        </p:nvSpPr>
        <p:spPr>
          <a:xfrm>
            <a:off x="10399312" y="4142662"/>
            <a:ext cx="285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n>
                  <a:solidFill>
                    <a:srgbClr val="FFC000"/>
                  </a:solidFill>
                </a:ln>
                <a:latin typeface="Roboto Condensed" pitchFamily="2" charset="0"/>
                <a:ea typeface="Roboto Condensed" pitchFamily="2" charset="0"/>
              </a:rPr>
              <a:t>5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DED42586-222C-4CBE-BDA6-0BE01A215D2C}"/>
              </a:ext>
            </a:extLst>
          </p:cNvPr>
          <p:cNvSpPr/>
          <p:nvPr/>
        </p:nvSpPr>
        <p:spPr>
          <a:xfrm>
            <a:off x="7743509" y="3187049"/>
            <a:ext cx="217283" cy="2172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CFA24174-2472-4EA6-965D-3282DE991E48}"/>
              </a:ext>
            </a:extLst>
          </p:cNvPr>
          <p:cNvSpPr/>
          <p:nvPr/>
        </p:nvSpPr>
        <p:spPr>
          <a:xfrm>
            <a:off x="8969773" y="2914198"/>
            <a:ext cx="217283" cy="2172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A01E41CC-898E-40E7-8D10-0C5FEA6F934C}"/>
              </a:ext>
            </a:extLst>
          </p:cNvPr>
          <p:cNvSpPr/>
          <p:nvPr/>
        </p:nvSpPr>
        <p:spPr>
          <a:xfrm>
            <a:off x="9998346" y="3523785"/>
            <a:ext cx="217283" cy="2172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446088B-1BBD-4933-89E6-72F14BBA8684}"/>
              </a:ext>
            </a:extLst>
          </p:cNvPr>
          <p:cNvSpPr txBox="1"/>
          <p:nvPr/>
        </p:nvSpPr>
        <p:spPr>
          <a:xfrm>
            <a:off x="7541504" y="2947522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rgbClr val="ED5654"/>
                </a:solidFill>
                <a:latin typeface="Roboto Condensed" pitchFamily="2" charset="0"/>
                <a:ea typeface="Roboto Condensed" pitchFamily="2" charset="0"/>
              </a:rPr>
              <a:t>1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7D590BC-2E68-43F6-B198-35FA742711C7}"/>
              </a:ext>
            </a:extLst>
          </p:cNvPr>
          <p:cNvSpPr txBox="1"/>
          <p:nvPr/>
        </p:nvSpPr>
        <p:spPr>
          <a:xfrm>
            <a:off x="9128109" y="3053892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rgbClr val="ED5654"/>
                </a:solidFill>
                <a:latin typeface="Roboto Condensed" pitchFamily="2" charset="0"/>
                <a:ea typeface="Roboto Condensed" pitchFamily="2" charset="0"/>
              </a:rPr>
              <a:t>4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75DE01B-5566-4DD6-9787-54A4311F5C5E}"/>
              </a:ext>
            </a:extLst>
          </p:cNvPr>
          <p:cNvSpPr txBox="1"/>
          <p:nvPr/>
        </p:nvSpPr>
        <p:spPr>
          <a:xfrm>
            <a:off x="10206545" y="3459480"/>
            <a:ext cx="2888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solidFill>
                  <a:srgbClr val="ED5654"/>
                </a:solidFill>
                <a:latin typeface="Roboto Condensed" pitchFamily="2" charset="0"/>
                <a:ea typeface="Roboto Condensed" pitchFamily="2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643178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10" grpId="0" animBg="1"/>
      <p:bldP spid="11" grpId="0" animBg="1"/>
      <p:bldP spid="12" grpId="0" animBg="1"/>
      <p:bldP spid="31" grpId="0"/>
      <p:bldP spid="33" grpId="0"/>
      <p:bldP spid="34" grpId="0"/>
      <p:bldP spid="35" grpId="0"/>
      <p:bldP spid="37" grpId="0"/>
      <p:bldP spid="38" grpId="0"/>
      <p:bldP spid="43" grpId="0" animBg="1"/>
      <p:bldP spid="45" grpId="0" animBg="1"/>
      <p:bldP spid="46" grpId="0" animBg="1"/>
      <p:bldP spid="47" grpId="0"/>
      <p:bldP spid="48" grpId="0"/>
      <p:bldP spid="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33254" y="641023"/>
            <a:ext cx="18473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500" dirty="0">
              <a:solidFill>
                <a:srgbClr val="FF99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3572" y="672161"/>
            <a:ext cx="2443298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dirty="0">
                <a:solidFill>
                  <a:srgbClr val="FFAA5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Data “type”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32134" y="3060504"/>
            <a:ext cx="5475517" cy="987551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500" dirty="0" err="1">
                <a:solidFill>
                  <a:srgbClr val="50B9C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int</a:t>
            </a:r>
            <a:r>
              <a:rPr lang="en-US" sz="2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a = 12;</a:t>
            </a:r>
          </a:p>
          <a:p>
            <a:r>
              <a:rPr lang="en-US" sz="2500" dirty="0">
                <a:solidFill>
                  <a:srgbClr val="50B9C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string</a:t>
            </a:r>
            <a:r>
              <a:rPr lang="en-US" sz="2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 a = </a:t>
            </a:r>
            <a:r>
              <a:rPr lang="en-US" sz="2400" dirty="0">
                <a:solidFill>
                  <a:srgbClr val="F4A16F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"</a:t>
            </a:r>
            <a:r>
              <a:rPr lang="en-US" sz="2500" dirty="0">
                <a:solidFill>
                  <a:srgbClr val="F4A16F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 am awesome</a:t>
            </a:r>
            <a:r>
              <a:rPr lang="en-US" sz="2400" dirty="0">
                <a:solidFill>
                  <a:srgbClr val="F4A16F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"</a:t>
            </a:r>
            <a:r>
              <a:rPr lang="en-US" sz="2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;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58124" y="3048809"/>
            <a:ext cx="4403733" cy="987551"/>
          </a:xfrm>
          <a:prstGeom prst="rect">
            <a:avLst/>
          </a:prstGeom>
          <a:solidFill>
            <a:srgbClr val="0F282A">
              <a:alpha val="69804"/>
            </a:srgb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r>
              <a:rPr lang="en-US" sz="2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a = 12</a:t>
            </a:r>
          </a:p>
          <a:p>
            <a:r>
              <a:rPr lang="en-US" sz="2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a = </a:t>
            </a:r>
            <a:r>
              <a:rPr lang="en-US" sz="24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"</a:t>
            </a:r>
            <a:r>
              <a:rPr lang="en-US" sz="25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I am awesome</a:t>
            </a:r>
            <a:r>
              <a:rPr lang="en-US" sz="2400" dirty="0">
                <a:solidFill>
                  <a:schemeClr val="tx1"/>
                </a:solidFill>
                <a:latin typeface="Iosevka" panose="02000509000000000000" pitchFamily="49" charset="0"/>
                <a:ea typeface="Iosevka" panose="02000509000000000000" pitchFamily="49" charset="0"/>
                <a:cs typeface="PragmataPro" panose="02000509030000020004" pitchFamily="49" charset="0"/>
              </a:rPr>
              <a:t>"</a:t>
            </a:r>
            <a:endParaRPr lang="en-US" sz="2500" dirty="0">
              <a:solidFill>
                <a:schemeClr val="tx1"/>
              </a:solidFill>
              <a:latin typeface="Iosevka" panose="02000509000000000000" pitchFamily="49" charset="0"/>
              <a:ea typeface="Iosevka" panose="02000509000000000000" pitchFamily="49" charset="0"/>
              <a:cs typeface="PragmataPro" panose="02000509030000020004" pitchFamily="49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32134" y="2534618"/>
            <a:ext cx="696686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C#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58124" y="2522923"/>
            <a:ext cx="1202753" cy="525886"/>
          </a:xfrm>
          <a:prstGeom prst="rect">
            <a:avLst/>
          </a:prstGeom>
          <a:solidFill>
            <a:schemeClr val="accent1">
              <a:lumMod val="50000"/>
              <a:alpha val="69804"/>
            </a:schemeClr>
          </a:solidFill>
          <a:ln>
            <a:noFill/>
          </a:ln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0" tIns="108000" rIns="180000" bIns="108000" rtlCol="0">
            <a:spAutoFit/>
          </a:bodyPr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Python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17985" y="4624410"/>
            <a:ext cx="3281668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i="1" dirty="0">
                <a:latin typeface="Segoe UI" panose="020B0502040204020203" pitchFamily="34" charset="0"/>
                <a:cs typeface="Segoe UI" panose="020B0502040204020203" pitchFamily="34" charset="0"/>
              </a:rPr>
              <a:t>Dynamic typing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465509" y="4636105"/>
            <a:ext cx="264040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500" i="1" dirty="0">
                <a:latin typeface="Segoe UI" panose="020B0502040204020203" pitchFamily="34" charset="0"/>
                <a:cs typeface="Segoe UI" panose="020B0502040204020203" pitchFamily="34" charset="0"/>
              </a:rPr>
              <a:t>Static typing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6008914" y="3769567"/>
            <a:ext cx="4739951" cy="0"/>
          </a:xfrm>
          <a:prstGeom prst="line">
            <a:avLst/>
          </a:prstGeom>
          <a:ln w="38100">
            <a:solidFill>
              <a:srgbClr val="FF99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8DBB8-1E74-4F6F-8F9B-9C35EF6507A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637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0" grpId="0"/>
      <p:bldP spid="1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7055</TotalTime>
  <Words>2798</Words>
  <Application>Microsoft Office PowerPoint</Application>
  <PresentationFormat>Widescreen</PresentationFormat>
  <Paragraphs>922</Paragraphs>
  <Slides>89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89</vt:i4>
      </vt:variant>
    </vt:vector>
  </HeadingPairs>
  <TitlesOfParts>
    <vt:vector size="101" baseType="lpstr">
      <vt:lpstr>Segoe UI</vt:lpstr>
      <vt:lpstr>Calibri</vt:lpstr>
      <vt:lpstr>PragmataPro</vt:lpstr>
      <vt:lpstr>Roboto Condensed</vt:lpstr>
      <vt:lpstr>Century Gothic</vt:lpstr>
      <vt:lpstr>Wingdings 3</vt:lpstr>
      <vt:lpstr>Segoe UI Semibold</vt:lpstr>
      <vt:lpstr>Arial</vt:lpstr>
      <vt:lpstr>Iosevka</vt:lpstr>
      <vt:lpstr>Consolas</vt:lpstr>
      <vt:lpstr>Ion</vt:lpstr>
      <vt:lpstr>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Long Nguyen</dc:creator>
  <cp:lastModifiedBy>Long Nguyen</cp:lastModifiedBy>
  <cp:revision>580</cp:revision>
  <dcterms:created xsi:type="dcterms:W3CDTF">2015-03-01T18:30:11Z</dcterms:created>
  <dcterms:modified xsi:type="dcterms:W3CDTF">2018-04-26T06:39:36Z</dcterms:modified>
</cp:coreProperties>
</file>