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30" r:id="rId1"/>
  </p:sldMasterIdLst>
  <p:notesMasterIdLst>
    <p:notesMasterId r:id="rId124"/>
  </p:notesMasterIdLst>
  <p:handoutMasterIdLst>
    <p:handoutMasterId r:id="rId125"/>
  </p:handoutMasterIdLst>
  <p:sldIdLst>
    <p:sldId id="443" r:id="rId2"/>
    <p:sldId id="444" r:id="rId3"/>
    <p:sldId id="280" r:id="rId4"/>
    <p:sldId id="302" r:id="rId5"/>
    <p:sldId id="270" r:id="rId6"/>
    <p:sldId id="357" r:id="rId7"/>
    <p:sldId id="360" r:id="rId8"/>
    <p:sldId id="361" r:id="rId9"/>
    <p:sldId id="362" r:id="rId10"/>
    <p:sldId id="501" r:id="rId11"/>
    <p:sldId id="359" r:id="rId12"/>
    <p:sldId id="363" r:id="rId13"/>
    <p:sldId id="365" r:id="rId14"/>
    <p:sldId id="366" r:id="rId15"/>
    <p:sldId id="474" r:id="rId16"/>
    <p:sldId id="368" r:id="rId17"/>
    <p:sldId id="369" r:id="rId18"/>
    <p:sldId id="370" r:id="rId19"/>
    <p:sldId id="371" r:id="rId20"/>
    <p:sldId id="373" r:id="rId21"/>
    <p:sldId id="374" r:id="rId22"/>
    <p:sldId id="375" r:id="rId23"/>
    <p:sldId id="372" r:id="rId24"/>
    <p:sldId id="376" r:id="rId25"/>
    <p:sldId id="459" r:id="rId26"/>
    <p:sldId id="379" r:id="rId27"/>
    <p:sldId id="378" r:id="rId28"/>
    <p:sldId id="380" r:id="rId29"/>
    <p:sldId id="460" r:id="rId30"/>
    <p:sldId id="389" r:id="rId31"/>
    <p:sldId id="390" r:id="rId32"/>
    <p:sldId id="391" r:id="rId33"/>
    <p:sldId id="392" r:id="rId34"/>
    <p:sldId id="396" r:id="rId35"/>
    <p:sldId id="537" r:id="rId36"/>
    <p:sldId id="538" r:id="rId37"/>
    <p:sldId id="539" r:id="rId38"/>
    <p:sldId id="540" r:id="rId39"/>
    <p:sldId id="541" r:id="rId40"/>
    <p:sldId id="542" r:id="rId41"/>
    <p:sldId id="543" r:id="rId42"/>
    <p:sldId id="544" r:id="rId43"/>
    <p:sldId id="545" r:id="rId44"/>
    <p:sldId id="546" r:id="rId45"/>
    <p:sldId id="547" r:id="rId46"/>
    <p:sldId id="548" r:id="rId47"/>
    <p:sldId id="549" r:id="rId48"/>
    <p:sldId id="550" r:id="rId49"/>
    <p:sldId id="551" r:id="rId50"/>
    <p:sldId id="414" r:id="rId51"/>
    <p:sldId id="421" r:id="rId52"/>
    <p:sldId id="415" r:id="rId53"/>
    <p:sldId id="416" r:id="rId54"/>
    <p:sldId id="417" r:id="rId55"/>
    <p:sldId id="461" r:id="rId56"/>
    <p:sldId id="424" r:id="rId57"/>
    <p:sldId id="425" r:id="rId58"/>
    <p:sldId id="419" r:id="rId59"/>
    <p:sldId id="520" r:id="rId60"/>
    <p:sldId id="518" r:id="rId61"/>
    <p:sldId id="521" r:id="rId62"/>
    <p:sldId id="522" r:id="rId63"/>
    <p:sldId id="523" r:id="rId64"/>
    <p:sldId id="524" r:id="rId65"/>
    <p:sldId id="552" r:id="rId66"/>
    <p:sldId id="553" r:id="rId67"/>
    <p:sldId id="554" r:id="rId68"/>
    <p:sldId id="462" r:id="rId69"/>
    <p:sldId id="420" r:id="rId70"/>
    <p:sldId id="427" r:id="rId71"/>
    <p:sldId id="428" r:id="rId72"/>
    <p:sldId id="429" r:id="rId73"/>
    <p:sldId id="433" r:id="rId74"/>
    <p:sldId id="434" r:id="rId75"/>
    <p:sldId id="431" r:id="rId76"/>
    <p:sldId id="446" r:id="rId77"/>
    <p:sldId id="435" r:id="rId78"/>
    <p:sldId id="430" r:id="rId79"/>
    <p:sldId id="436" r:id="rId80"/>
    <p:sldId id="437" r:id="rId81"/>
    <p:sldId id="438" r:id="rId82"/>
    <p:sldId id="453" r:id="rId83"/>
    <p:sldId id="534" r:id="rId84"/>
    <p:sldId id="535" r:id="rId85"/>
    <p:sldId id="536" r:id="rId86"/>
    <p:sldId id="400" r:id="rId87"/>
    <p:sldId id="403" r:id="rId88"/>
    <p:sldId id="404" r:id="rId89"/>
    <p:sldId id="407" r:id="rId90"/>
    <p:sldId id="405" r:id="rId91"/>
    <p:sldId id="406" r:id="rId92"/>
    <p:sldId id="408" r:id="rId93"/>
    <p:sldId id="409" r:id="rId94"/>
    <p:sldId id="413" r:id="rId95"/>
    <p:sldId id="410" r:id="rId96"/>
    <p:sldId id="411" r:id="rId97"/>
    <p:sldId id="412" r:id="rId98"/>
    <p:sldId id="455" r:id="rId99"/>
    <p:sldId id="456" r:id="rId100"/>
    <p:sldId id="457" r:id="rId101"/>
    <p:sldId id="458" r:id="rId102"/>
    <p:sldId id="449" r:id="rId103"/>
    <p:sldId id="450" r:id="rId104"/>
    <p:sldId id="451" r:id="rId105"/>
    <p:sldId id="463" r:id="rId106"/>
    <p:sldId id="464" r:id="rId107"/>
    <p:sldId id="466" r:id="rId108"/>
    <p:sldId id="465" r:id="rId109"/>
    <p:sldId id="467" r:id="rId110"/>
    <p:sldId id="468" r:id="rId111"/>
    <p:sldId id="469" r:id="rId112"/>
    <p:sldId id="477" r:id="rId113"/>
    <p:sldId id="478" r:id="rId114"/>
    <p:sldId id="529" r:id="rId115"/>
    <p:sldId id="556" r:id="rId116"/>
    <p:sldId id="557" r:id="rId117"/>
    <p:sldId id="558" r:id="rId118"/>
    <p:sldId id="559" r:id="rId119"/>
    <p:sldId id="530" r:id="rId120"/>
    <p:sldId id="531" r:id="rId121"/>
    <p:sldId id="532" r:id="rId122"/>
    <p:sldId id="555" r:id="rId123"/>
  </p:sldIdLst>
  <p:sldSz cx="12192000" cy="6858000"/>
  <p:notesSz cx="6858000" cy="9144000"/>
  <p:embeddedFontLst>
    <p:embeddedFont>
      <p:font typeface="Segoe UI" panose="020B0502040204020203" pitchFamily="34" charset="0"/>
      <p:regular r:id="rId126"/>
      <p:bold r:id="rId127"/>
      <p:italic r:id="rId128"/>
      <p:boldItalic r:id="rId129"/>
    </p:embeddedFont>
    <p:embeddedFont>
      <p:font typeface="Iosevka" panose="02000509000000000000" pitchFamily="49" charset="0"/>
      <p:regular r:id="rId130"/>
      <p:bold r:id="rId131"/>
      <p:italic r:id="rId132"/>
      <p:boldItalic r:id="rId133"/>
    </p:embeddedFont>
    <p:embeddedFont>
      <p:font typeface="Consolas" panose="020B0609020204030204" pitchFamily="49" charset="0"/>
      <p:regular r:id="rId134"/>
      <p:bold r:id="rId135"/>
      <p:italic r:id="rId136"/>
      <p:boldItalic r:id="rId137"/>
    </p:embeddedFont>
    <p:embeddedFont>
      <p:font typeface="Calibri" panose="020F0502020204030204" pitchFamily="34" charset="0"/>
      <p:regular r:id="rId138"/>
      <p:bold r:id="rId139"/>
      <p:italic r:id="rId140"/>
      <p:boldItalic r:id="rId141"/>
    </p:embeddedFont>
    <p:embeddedFont>
      <p:font typeface="Roboto Condensed" panose="02000000000000000000" pitchFamily="2" charset="0"/>
      <p:regular r:id="rId142"/>
      <p:bold r:id="rId143"/>
      <p:italic r:id="rId144"/>
      <p:boldItalic r:id="rId145"/>
    </p:embeddedFont>
    <p:embeddedFont>
      <p:font typeface="PragmataPro" panose="02000509030000020004" pitchFamily="49" charset="0"/>
      <p:regular r:id="rId146"/>
      <p:bold r:id="rId147"/>
      <p:italic r:id="rId148"/>
    </p:embeddedFont>
    <p:embeddedFont>
      <p:font typeface="Wingdings 3" panose="05040102010807070707" pitchFamily="18" charset="2"/>
      <p:regular r:id="rId149"/>
    </p:embeddedFont>
    <p:embeddedFont>
      <p:font typeface="Century Gothic" panose="020B0502020202020204" pitchFamily="34" charset="0"/>
      <p:regular r:id="rId150"/>
      <p:bold r:id="rId151"/>
      <p:italic r:id="rId152"/>
      <p:boldItalic r:id="rId153"/>
    </p:embeddedFont>
    <p:embeddedFont>
      <p:font typeface="Segoe UI Black" panose="020B0A02040204020203" pitchFamily="34" charset="0"/>
      <p:bold r:id="rId154"/>
      <p:boldItalic r:id="rId155"/>
    </p:embeddedFont>
    <p:embeddedFont>
      <p:font typeface="Segoe WP Black" panose="020B0604020202020204" charset="0"/>
      <p:bold r:id="rId15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" id="{1B4FD77B-B3A4-4C42-9D74-C66D7B360DD9}">
          <p14:sldIdLst>
            <p14:sldId id="443"/>
            <p14:sldId id="444"/>
          </p14:sldIdLst>
        </p14:section>
        <p14:section name="Visual Studio" id="{24A8131C-0663-4937-AC0C-856702CCA815}">
          <p14:sldIdLst>
            <p14:sldId id="280"/>
          </p14:sldIdLst>
        </p14:section>
        <p14:section name="First Grasshopper Plugin" id="{A8C862F4-C780-44D9-8DE7-2F5880480EB7}">
          <p14:sldIdLst>
            <p14:sldId id="302"/>
            <p14:sldId id="270"/>
            <p14:sldId id="357"/>
            <p14:sldId id="360"/>
            <p14:sldId id="361"/>
            <p14:sldId id="362"/>
            <p14:sldId id="501"/>
            <p14:sldId id="359"/>
            <p14:sldId id="363"/>
            <p14:sldId id="365"/>
            <p14:sldId id="366"/>
            <p14:sldId id="474"/>
          </p14:sldIdLst>
        </p14:section>
        <p14:section name="GhcAverage" id="{C7913104-7F4E-48FD-BD3D-9FCB4B47CF47}">
          <p14:sldIdLst>
            <p14:sldId id="368"/>
            <p14:sldId id="369"/>
            <p14:sldId id="370"/>
            <p14:sldId id="371"/>
            <p14:sldId id="373"/>
            <p14:sldId id="374"/>
            <p14:sldId id="375"/>
            <p14:sldId id="372"/>
          </p14:sldIdLst>
        </p14:section>
        <p14:section name="GhcCentroid" id="{1CE2BF79-58F8-4BEE-88C7-B35F0F5624FA}">
          <p14:sldIdLst>
            <p14:sldId id="376"/>
            <p14:sldId id="459"/>
            <p14:sldId id="379"/>
            <p14:sldId id="378"/>
            <p14:sldId id="380"/>
            <p14:sldId id="460"/>
          </p14:sldIdLst>
        </p14:section>
        <p14:section name="GhcMovingParticle" id="{B4D0A4FB-4D02-4422-AA6A-7FED6CA9CD93}">
          <p14:sldIdLst>
            <p14:sldId id="389"/>
            <p14:sldId id="390"/>
            <p14:sldId id="391"/>
            <p14:sldId id="392"/>
            <p14:sldId id="396"/>
            <p14:sldId id="537"/>
            <p14:sldId id="538"/>
            <p14:sldId id="539"/>
            <p14:sldId id="540"/>
            <p14:sldId id="541"/>
            <p14:sldId id="542"/>
            <p14:sldId id="543"/>
            <p14:sldId id="544"/>
            <p14:sldId id="545"/>
            <p14:sldId id="546"/>
            <p14:sldId id="547"/>
            <p14:sldId id="548"/>
            <p14:sldId id="549"/>
            <p14:sldId id="550"/>
            <p14:sldId id="551"/>
          </p14:sldIdLst>
        </p14:section>
        <p14:section name="Namespace" id="{94AE11C4-62C9-4A01-8A65-FF8F76E36A8B}">
          <p14:sldIdLst>
            <p14:sldId id="414"/>
            <p14:sldId id="421"/>
            <p14:sldId id="415"/>
            <p14:sldId id="416"/>
            <p14:sldId id="417"/>
            <p14:sldId id="461"/>
            <p14:sldId id="424"/>
            <p14:sldId id="425"/>
            <p14:sldId id="419"/>
            <p14:sldId id="520"/>
            <p14:sldId id="518"/>
            <p14:sldId id="521"/>
            <p14:sldId id="522"/>
            <p14:sldId id="523"/>
            <p14:sldId id="524"/>
          </p14:sldIdLst>
        </p14:section>
        <p14:section name="Icons" id="{7CD7B929-4475-4C14-BAB1-EE7EC5B499AA}">
          <p14:sldIdLst>
            <p14:sldId id="552"/>
            <p14:sldId id="553"/>
            <p14:sldId id="554"/>
          </p14:sldIdLst>
        </p14:section>
        <p14:section name="Debugging" id="{882C4C6F-62FC-435E-9912-1ECB089C44AF}">
          <p14:sldIdLst>
            <p14:sldId id="462"/>
          </p14:sldIdLst>
        </p14:section>
        <p14:section name="OOP: Public and Private" id="{3FBDA1F6-5B7A-488C-96EC-AC4C893462F9}">
          <p14:sldIdLst>
            <p14:sldId id="420"/>
            <p14:sldId id="427"/>
            <p14:sldId id="428"/>
            <p14:sldId id="429"/>
            <p14:sldId id="433"/>
            <p14:sldId id="434"/>
            <p14:sldId id="431"/>
            <p14:sldId id="446"/>
            <p14:sldId id="435"/>
          </p14:sldIdLst>
        </p14:section>
        <p14:section name="OOP: Properties" id="{2276BDAA-9157-4A49-9EC2-082F5CB1B4F1}">
          <p14:sldIdLst>
            <p14:sldId id="430"/>
            <p14:sldId id="436"/>
            <p14:sldId id="437"/>
            <p14:sldId id="438"/>
            <p14:sldId id="453"/>
            <p14:sldId id="534"/>
            <p14:sldId id="535"/>
            <p14:sldId id="536"/>
          </p14:sldIdLst>
        </p14:section>
        <p14:section name="OOP: Inheritance" id="{EFB93810-FCD5-49E5-AD0B-42B46314FA09}">
          <p14:sldIdLst>
            <p14:sldId id="400"/>
            <p14:sldId id="403"/>
            <p14:sldId id="404"/>
            <p14:sldId id="407"/>
            <p14:sldId id="405"/>
            <p14:sldId id="406"/>
            <p14:sldId id="408"/>
            <p14:sldId id="409"/>
            <p14:sldId id="413"/>
            <p14:sldId id="410"/>
            <p14:sldId id="411"/>
            <p14:sldId id="412"/>
          </p14:sldIdLst>
        </p14:section>
        <p14:section name="Struct" id="{54F9E0F6-3AF4-40A7-A95B-3735A24531A2}">
          <p14:sldIdLst>
            <p14:sldId id="455"/>
            <p14:sldId id="456"/>
            <p14:sldId id="457"/>
            <p14:sldId id="458"/>
          </p14:sldIdLst>
        </p14:section>
        <p14:section name="Enumeration Type" id="{0D7246E0-28A0-4A06-B909-13DB8A487E84}">
          <p14:sldIdLst>
            <p14:sldId id="449"/>
            <p14:sldId id="450"/>
            <p14:sldId id="451"/>
          </p14:sldIdLst>
        </p14:section>
        <p14:section name="Static" id="{D9C739F8-679E-49D9-8442-A083F046B9C8}">
          <p14:sldIdLst>
            <p14:sldId id="463"/>
            <p14:sldId id="464"/>
            <p14:sldId id="466"/>
            <p14:sldId id="465"/>
            <p14:sldId id="467"/>
            <p14:sldId id="468"/>
            <p14:sldId id="469"/>
            <p14:sldId id="477"/>
            <p14:sldId id="478"/>
          </p14:sldIdLst>
        </p14:section>
        <p14:section name="Mesh Growth" id="{C83A4118-B424-48DC-8410-614DE34752DB}">
          <p14:sldIdLst>
            <p14:sldId id="529"/>
            <p14:sldId id="556"/>
            <p14:sldId id="557"/>
            <p14:sldId id="558"/>
            <p14:sldId id="559"/>
            <p14:sldId id="530"/>
            <p14:sldId id="531"/>
            <p14:sldId id="532"/>
            <p14:sldId id="555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ong Nguyen" initials="LN" lastIdx="3" clrIdx="0">
    <p:extLst>
      <p:ext uri="{19B8F6BF-5375-455C-9EA6-DF929625EA0E}">
        <p15:presenceInfo xmlns:p15="http://schemas.microsoft.com/office/powerpoint/2012/main" userId="e77020e0ba23985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A556"/>
    <a:srgbClr val="FFAA55"/>
    <a:srgbClr val="50B9C1"/>
    <a:srgbClr val="92D050"/>
    <a:srgbClr val="FFC000"/>
    <a:srgbClr val="04CA7D"/>
    <a:srgbClr val="8AD0D6"/>
    <a:srgbClr val="00FE73"/>
    <a:srgbClr val="F4A16F"/>
    <a:srgbClr val="154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352" autoAdjust="0"/>
    <p:restoredTop sz="96256" autoAdjust="0"/>
  </p:normalViewPr>
  <p:slideViewPr>
    <p:cSldViewPr snapToGrid="0">
      <p:cViewPr varScale="1">
        <p:scale>
          <a:sx n="112" d="100"/>
          <a:sy n="112" d="100"/>
        </p:scale>
        <p:origin x="792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277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font" Target="fonts/font13.fntdata"/><Relationship Id="rId159" Type="http://schemas.openxmlformats.org/officeDocument/2006/relationships/viewProps" Target="viewProps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font" Target="fonts/font3.fntdata"/><Relationship Id="rId149" Type="http://schemas.openxmlformats.org/officeDocument/2006/relationships/font" Target="fonts/font24.fntdata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theme" Target="theme/theme1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font" Target="fonts/font14.fntdata"/><Relationship Id="rId85" Type="http://schemas.openxmlformats.org/officeDocument/2006/relationships/slide" Target="slides/slide84.xml"/><Relationship Id="rId150" Type="http://schemas.openxmlformats.org/officeDocument/2006/relationships/font" Target="fonts/font25.fntdata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notesMaster" Target="notesMasters/notesMaster1.xml"/><Relationship Id="rId129" Type="http://schemas.openxmlformats.org/officeDocument/2006/relationships/font" Target="fonts/font4.fntdata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font" Target="fonts/font15.fntdata"/><Relationship Id="rId145" Type="http://schemas.openxmlformats.org/officeDocument/2006/relationships/font" Target="fonts/font20.fntdata"/><Relationship Id="rId16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font" Target="fonts/font5.fntdata"/><Relationship Id="rId135" Type="http://schemas.openxmlformats.org/officeDocument/2006/relationships/font" Target="fonts/font10.fntdata"/><Relationship Id="rId151" Type="http://schemas.openxmlformats.org/officeDocument/2006/relationships/font" Target="fonts/font26.fntdata"/><Relationship Id="rId156" Type="http://schemas.openxmlformats.org/officeDocument/2006/relationships/font" Target="fonts/font31.fntdata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handoutMaster" Target="handoutMasters/handoutMaster1.xml"/><Relationship Id="rId141" Type="http://schemas.openxmlformats.org/officeDocument/2006/relationships/font" Target="fonts/font16.fntdata"/><Relationship Id="rId146" Type="http://schemas.openxmlformats.org/officeDocument/2006/relationships/font" Target="fonts/font21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font" Target="fonts/font6.fntdata"/><Relationship Id="rId136" Type="http://schemas.openxmlformats.org/officeDocument/2006/relationships/font" Target="fonts/font11.fntdata"/><Relationship Id="rId157" Type="http://schemas.openxmlformats.org/officeDocument/2006/relationships/commentAuthors" Target="commentAuthor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font" Target="fonts/font27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font" Target="fonts/font1.fntdata"/><Relationship Id="rId147" Type="http://schemas.openxmlformats.org/officeDocument/2006/relationships/font" Target="fonts/font22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font" Target="fonts/font17.fntdata"/><Relationship Id="rId163" Type="http://schemas.microsoft.com/office/2016/11/relationships/changesInfo" Target="changesInfos/changesInfo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font" Target="fonts/font12.fntdata"/><Relationship Id="rId158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font" Target="fonts/font7.fntdata"/><Relationship Id="rId153" Type="http://schemas.openxmlformats.org/officeDocument/2006/relationships/font" Target="fonts/font28.fntdata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font" Target="fonts/font2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font" Target="fonts/font18.fntdata"/><Relationship Id="rId148" Type="http://schemas.openxmlformats.org/officeDocument/2006/relationships/font" Target="fonts/font2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font" Target="fonts/font8.fntdata"/><Relationship Id="rId154" Type="http://schemas.openxmlformats.org/officeDocument/2006/relationships/font" Target="fonts/font29.fntdata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font" Target="fonts/font19.fntdata"/><Relationship Id="rId90" Type="http://schemas.openxmlformats.org/officeDocument/2006/relationships/slide" Target="slides/slide89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font" Target="fonts/font9.fntdata"/><Relationship Id="rId80" Type="http://schemas.openxmlformats.org/officeDocument/2006/relationships/slide" Target="slides/slide79.xml"/><Relationship Id="rId155" Type="http://schemas.openxmlformats.org/officeDocument/2006/relationships/font" Target="fonts/font30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ong Nguyen" userId="e77020e0ba23985a" providerId="LiveId" clId="{5ED2816F-1031-4A66-8D07-1A30949AC70B}"/>
    <pc:docChg chg="undo custSel addSld delSld modSld sldOrd addSection delSection modSection">
      <pc:chgData name="Long Nguyen" userId="e77020e0ba23985a" providerId="LiveId" clId="{5ED2816F-1031-4A66-8D07-1A30949AC70B}" dt="2018-04-26T23:40:05.466" v="1497" actId="2696"/>
      <pc:docMkLst>
        <pc:docMk/>
      </pc:docMkLst>
      <pc:sldChg chg="add del">
        <pc:chgData name="Long Nguyen" userId="e77020e0ba23985a" providerId="LiveId" clId="{5ED2816F-1031-4A66-8D07-1A30949AC70B}" dt="2018-04-26T23:40:05.466" v="1497" actId="2696"/>
        <pc:sldMkLst>
          <pc:docMk/>
          <pc:sldMk cId="951176556" sldId="324"/>
        </pc:sldMkLst>
      </pc:sldChg>
      <pc:sldChg chg="add del">
        <pc:chgData name="Long Nguyen" userId="e77020e0ba23985a" providerId="LiveId" clId="{5ED2816F-1031-4A66-8D07-1A30949AC70B}" dt="2018-04-26T23:39:02.175" v="1490"/>
        <pc:sldMkLst>
          <pc:docMk/>
          <pc:sldMk cId="3758479839" sldId="325"/>
        </pc:sldMkLst>
      </pc:sldChg>
      <pc:sldChg chg="add del">
        <pc:chgData name="Long Nguyen" userId="e77020e0ba23985a" providerId="LiveId" clId="{5ED2816F-1031-4A66-8D07-1A30949AC70B}" dt="2018-04-26T23:39:02.175" v="1490"/>
        <pc:sldMkLst>
          <pc:docMk/>
          <pc:sldMk cId="1258099587" sldId="326"/>
        </pc:sldMkLst>
      </pc:sldChg>
      <pc:sldChg chg="add del">
        <pc:chgData name="Long Nguyen" userId="e77020e0ba23985a" providerId="LiveId" clId="{5ED2816F-1031-4A66-8D07-1A30949AC70B}" dt="2018-04-26T23:39:02.175" v="1490"/>
        <pc:sldMkLst>
          <pc:docMk/>
          <pc:sldMk cId="3432714556" sldId="327"/>
        </pc:sldMkLst>
      </pc:sldChg>
      <pc:sldChg chg="add del">
        <pc:chgData name="Long Nguyen" userId="e77020e0ba23985a" providerId="LiveId" clId="{5ED2816F-1031-4A66-8D07-1A30949AC70B}" dt="2018-04-26T23:39:02.175" v="1490"/>
        <pc:sldMkLst>
          <pc:docMk/>
          <pc:sldMk cId="3274621895" sldId="328"/>
        </pc:sldMkLst>
      </pc:sldChg>
      <pc:sldChg chg="add del">
        <pc:chgData name="Long Nguyen" userId="e77020e0ba23985a" providerId="LiveId" clId="{5ED2816F-1031-4A66-8D07-1A30949AC70B}" dt="2018-04-26T23:39:02.175" v="1490"/>
        <pc:sldMkLst>
          <pc:docMk/>
          <pc:sldMk cId="2267421730" sldId="329"/>
        </pc:sldMkLst>
      </pc:sldChg>
      <pc:sldChg chg="add del">
        <pc:chgData name="Long Nguyen" userId="e77020e0ba23985a" providerId="LiveId" clId="{5ED2816F-1031-4A66-8D07-1A30949AC70B}" dt="2018-04-26T23:39:02.175" v="1490"/>
        <pc:sldMkLst>
          <pc:docMk/>
          <pc:sldMk cId="3512012626" sldId="330"/>
        </pc:sldMkLst>
      </pc:sldChg>
      <pc:sldChg chg="add del">
        <pc:chgData name="Long Nguyen" userId="e77020e0ba23985a" providerId="LiveId" clId="{5ED2816F-1031-4A66-8D07-1A30949AC70B}" dt="2018-04-26T23:39:02.175" v="1490"/>
        <pc:sldMkLst>
          <pc:docMk/>
          <pc:sldMk cId="1557713805" sldId="331"/>
        </pc:sldMkLst>
      </pc:sldChg>
      <pc:sldChg chg="add del">
        <pc:chgData name="Long Nguyen" userId="e77020e0ba23985a" providerId="LiveId" clId="{5ED2816F-1031-4A66-8D07-1A30949AC70B}" dt="2018-04-26T23:39:02.175" v="1490"/>
        <pc:sldMkLst>
          <pc:docMk/>
          <pc:sldMk cId="1595969740" sldId="332"/>
        </pc:sldMkLst>
      </pc:sldChg>
      <pc:sldChg chg="add del">
        <pc:chgData name="Long Nguyen" userId="e77020e0ba23985a" providerId="LiveId" clId="{5ED2816F-1031-4A66-8D07-1A30949AC70B}" dt="2018-04-26T23:39:02.175" v="1490"/>
        <pc:sldMkLst>
          <pc:docMk/>
          <pc:sldMk cId="1190415318" sldId="334"/>
        </pc:sldMkLst>
      </pc:sldChg>
      <pc:sldChg chg="add del">
        <pc:chgData name="Long Nguyen" userId="e77020e0ba23985a" providerId="LiveId" clId="{5ED2816F-1031-4A66-8D07-1A30949AC70B}" dt="2018-04-26T23:39:02.175" v="1490"/>
        <pc:sldMkLst>
          <pc:docMk/>
          <pc:sldMk cId="4069138161" sldId="348"/>
        </pc:sldMkLst>
      </pc:sldChg>
      <pc:sldChg chg="add del">
        <pc:chgData name="Long Nguyen" userId="e77020e0ba23985a" providerId="LiveId" clId="{5ED2816F-1031-4A66-8D07-1A30949AC70B}" dt="2018-04-26T23:39:02.175" v="1490"/>
        <pc:sldMkLst>
          <pc:docMk/>
          <pc:sldMk cId="1232706790" sldId="349"/>
        </pc:sldMkLst>
      </pc:sldChg>
      <pc:sldChg chg="add del">
        <pc:chgData name="Long Nguyen" userId="e77020e0ba23985a" providerId="LiveId" clId="{5ED2816F-1031-4A66-8D07-1A30949AC70B}" dt="2018-04-26T23:39:02.175" v="1490"/>
        <pc:sldMkLst>
          <pc:docMk/>
          <pc:sldMk cId="3631496024" sldId="350"/>
        </pc:sldMkLst>
      </pc:sldChg>
      <pc:sldChg chg="add del">
        <pc:chgData name="Long Nguyen" userId="e77020e0ba23985a" providerId="LiveId" clId="{5ED2816F-1031-4A66-8D07-1A30949AC70B}" dt="2018-04-26T23:39:02.175" v="1490"/>
        <pc:sldMkLst>
          <pc:docMk/>
          <pc:sldMk cId="2284617040" sldId="353"/>
        </pc:sldMkLst>
      </pc:sldChg>
      <pc:sldChg chg="modSp ord">
        <pc:chgData name="Long Nguyen" userId="e77020e0ba23985a" providerId="LiveId" clId="{5ED2816F-1031-4A66-8D07-1A30949AC70B}" dt="2018-04-26T23:40:02.993" v="1496"/>
        <pc:sldMkLst>
          <pc:docMk/>
          <pc:sldMk cId="1233547864" sldId="452"/>
        </pc:sldMkLst>
        <pc:spChg chg="mod">
          <ac:chgData name="Long Nguyen" userId="e77020e0ba23985a" providerId="LiveId" clId="{5ED2816F-1031-4A66-8D07-1A30949AC70B}" dt="2018-04-26T23:39:26.098" v="1491" actId="20577"/>
          <ac:spMkLst>
            <pc:docMk/>
            <pc:sldMk cId="1233547864" sldId="452"/>
            <ac:spMk id="5" creationId="{00000000-0000-0000-0000-000000000000}"/>
          </ac:spMkLst>
        </pc:spChg>
      </pc:sldChg>
      <pc:sldChg chg="modSp add ord">
        <pc:chgData name="Long Nguyen" userId="e77020e0ba23985a" providerId="LiveId" clId="{5ED2816F-1031-4A66-8D07-1A30949AC70B}" dt="2018-04-26T21:13:13.422" v="105"/>
        <pc:sldMkLst>
          <pc:docMk/>
          <pc:sldMk cId="2629198731" sldId="527"/>
        </pc:sldMkLst>
        <pc:spChg chg="mod">
          <ac:chgData name="Long Nguyen" userId="e77020e0ba23985a" providerId="LiveId" clId="{5ED2816F-1031-4A66-8D07-1A30949AC70B}" dt="2018-04-26T21:12:31.664" v="103" actId="20577"/>
          <ac:spMkLst>
            <pc:docMk/>
            <pc:sldMk cId="2629198731" sldId="527"/>
            <ac:spMk id="5" creationId="{00000000-0000-0000-0000-000000000000}"/>
          </ac:spMkLst>
        </pc:spChg>
      </pc:sldChg>
      <pc:sldChg chg="addSp delSp modSp add delAnim modAnim">
        <pc:chgData name="Long Nguyen" userId="e77020e0ba23985a" providerId="LiveId" clId="{5ED2816F-1031-4A66-8D07-1A30949AC70B}" dt="2018-04-26T22:00:20.590" v="538" actId="20577"/>
        <pc:sldMkLst>
          <pc:docMk/>
          <pc:sldMk cId="3273210957" sldId="528"/>
        </pc:sldMkLst>
        <pc:spChg chg="add mod topLvl">
          <ac:chgData name="Long Nguyen" userId="e77020e0ba23985a" providerId="LiveId" clId="{5ED2816F-1031-4A66-8D07-1A30949AC70B}" dt="2018-04-26T21:52:59.923" v="352" actId="1076"/>
          <ac:spMkLst>
            <pc:docMk/>
            <pc:sldMk cId="3273210957" sldId="528"/>
            <ac:spMk id="2" creationId="{38A10BE2-CEBB-4682-BF8B-68796F424B55}"/>
          </ac:spMkLst>
        </pc:spChg>
        <pc:spChg chg="del">
          <ac:chgData name="Long Nguyen" userId="e77020e0ba23985a" providerId="LiveId" clId="{5ED2816F-1031-4A66-8D07-1A30949AC70B}" dt="2018-04-26T21:13:24.329" v="107" actId="478"/>
          <ac:spMkLst>
            <pc:docMk/>
            <pc:sldMk cId="3273210957" sldId="528"/>
            <ac:spMk id="5" creationId="{00000000-0000-0000-0000-000000000000}"/>
          </ac:spMkLst>
        </pc:spChg>
        <pc:spChg chg="add mod topLvl">
          <ac:chgData name="Long Nguyen" userId="e77020e0ba23985a" providerId="LiveId" clId="{5ED2816F-1031-4A66-8D07-1A30949AC70B}" dt="2018-04-26T21:52:59.923" v="352" actId="1076"/>
          <ac:spMkLst>
            <pc:docMk/>
            <pc:sldMk cId="3273210957" sldId="528"/>
            <ac:spMk id="6" creationId="{D61DC261-5F1E-430B-B6C8-1D9341BFA595}"/>
          </ac:spMkLst>
        </pc:spChg>
        <pc:spChg chg="add mod topLvl">
          <ac:chgData name="Long Nguyen" userId="e77020e0ba23985a" providerId="LiveId" clId="{5ED2816F-1031-4A66-8D07-1A30949AC70B}" dt="2018-04-26T21:52:59.923" v="352" actId="1076"/>
          <ac:spMkLst>
            <pc:docMk/>
            <pc:sldMk cId="3273210957" sldId="528"/>
            <ac:spMk id="7" creationId="{692A1339-F5E8-4759-AB52-6EBB6596871F}"/>
          </ac:spMkLst>
        </pc:spChg>
        <pc:spChg chg="add del">
          <ac:chgData name="Long Nguyen" userId="e77020e0ba23985a" providerId="LiveId" clId="{5ED2816F-1031-4A66-8D07-1A30949AC70B}" dt="2018-04-26T21:16:03.188" v="132" actId="478"/>
          <ac:spMkLst>
            <pc:docMk/>
            <pc:sldMk cId="3273210957" sldId="528"/>
            <ac:spMk id="8" creationId="{D367000A-2FB4-49D0-A459-FBE100A64E89}"/>
          </ac:spMkLst>
        </pc:spChg>
        <pc:spChg chg="add mod topLvl">
          <ac:chgData name="Long Nguyen" userId="e77020e0ba23985a" providerId="LiveId" clId="{5ED2816F-1031-4A66-8D07-1A30949AC70B}" dt="2018-04-26T21:52:59.923" v="352" actId="1076"/>
          <ac:spMkLst>
            <pc:docMk/>
            <pc:sldMk cId="3273210957" sldId="528"/>
            <ac:spMk id="9" creationId="{A9EBD21F-33A6-4B0A-8921-A128C4169726}"/>
          </ac:spMkLst>
        </pc:spChg>
        <pc:spChg chg="add mod topLvl">
          <ac:chgData name="Long Nguyen" userId="e77020e0ba23985a" providerId="LiveId" clId="{5ED2816F-1031-4A66-8D07-1A30949AC70B}" dt="2018-04-26T21:52:59.923" v="352" actId="1076"/>
          <ac:spMkLst>
            <pc:docMk/>
            <pc:sldMk cId="3273210957" sldId="528"/>
            <ac:spMk id="10" creationId="{76F4F04D-06C8-4542-8AB6-EF6F01188C05}"/>
          </ac:spMkLst>
        </pc:spChg>
        <pc:spChg chg="add mod topLvl">
          <ac:chgData name="Long Nguyen" userId="e77020e0ba23985a" providerId="LiveId" clId="{5ED2816F-1031-4A66-8D07-1A30949AC70B}" dt="2018-04-26T21:52:59.923" v="352" actId="1076"/>
          <ac:spMkLst>
            <pc:docMk/>
            <pc:sldMk cId="3273210957" sldId="528"/>
            <ac:spMk id="12" creationId="{CA4DB53D-5205-43CD-8E80-74C919D7BE9B}"/>
          </ac:spMkLst>
        </pc:spChg>
        <pc:spChg chg="add mod topLvl">
          <ac:chgData name="Long Nguyen" userId="e77020e0ba23985a" providerId="LiveId" clId="{5ED2816F-1031-4A66-8D07-1A30949AC70B}" dt="2018-04-26T21:52:59.923" v="352" actId="1076"/>
          <ac:spMkLst>
            <pc:docMk/>
            <pc:sldMk cId="3273210957" sldId="528"/>
            <ac:spMk id="68" creationId="{5AD26792-C3A7-4DB2-BBAA-E7E423BE2391}"/>
          </ac:spMkLst>
        </pc:spChg>
        <pc:spChg chg="add mod topLvl">
          <ac:chgData name="Long Nguyen" userId="e77020e0ba23985a" providerId="LiveId" clId="{5ED2816F-1031-4A66-8D07-1A30949AC70B}" dt="2018-04-26T21:52:59.923" v="352" actId="1076"/>
          <ac:spMkLst>
            <pc:docMk/>
            <pc:sldMk cId="3273210957" sldId="528"/>
            <ac:spMk id="69" creationId="{FDA1ED5A-5F28-436C-89E0-FE78CF22D5D0}"/>
          </ac:spMkLst>
        </pc:spChg>
        <pc:spChg chg="add mod topLvl">
          <ac:chgData name="Long Nguyen" userId="e77020e0ba23985a" providerId="LiveId" clId="{5ED2816F-1031-4A66-8D07-1A30949AC70B}" dt="2018-04-26T21:52:59.923" v="352" actId="1076"/>
          <ac:spMkLst>
            <pc:docMk/>
            <pc:sldMk cId="3273210957" sldId="528"/>
            <ac:spMk id="70" creationId="{518E0FAA-0E1C-4469-9B1F-9BFF7B11CE3D}"/>
          </ac:spMkLst>
        </pc:spChg>
        <pc:spChg chg="add mod">
          <ac:chgData name="Long Nguyen" userId="e77020e0ba23985a" providerId="LiveId" clId="{5ED2816F-1031-4A66-8D07-1A30949AC70B}" dt="2018-04-26T21:52:59.923" v="352" actId="1076"/>
          <ac:spMkLst>
            <pc:docMk/>
            <pc:sldMk cId="3273210957" sldId="528"/>
            <ac:spMk id="72" creationId="{D7D884AB-BF85-4989-8D43-3F327A8D46DB}"/>
          </ac:spMkLst>
        </pc:spChg>
        <pc:spChg chg="add mod">
          <ac:chgData name="Long Nguyen" userId="e77020e0ba23985a" providerId="LiveId" clId="{5ED2816F-1031-4A66-8D07-1A30949AC70B}" dt="2018-04-26T21:52:59.923" v="352" actId="1076"/>
          <ac:spMkLst>
            <pc:docMk/>
            <pc:sldMk cId="3273210957" sldId="528"/>
            <ac:spMk id="73" creationId="{4DE1BC45-32AB-43EB-804C-61CB55458E93}"/>
          </ac:spMkLst>
        </pc:spChg>
        <pc:spChg chg="add mod">
          <ac:chgData name="Long Nguyen" userId="e77020e0ba23985a" providerId="LiveId" clId="{5ED2816F-1031-4A66-8D07-1A30949AC70B}" dt="2018-04-26T21:52:59.923" v="352" actId="1076"/>
          <ac:spMkLst>
            <pc:docMk/>
            <pc:sldMk cId="3273210957" sldId="528"/>
            <ac:spMk id="74" creationId="{D5FBCFC8-CE26-4E6E-BB59-204370AC3F09}"/>
          </ac:spMkLst>
        </pc:spChg>
        <pc:spChg chg="add mod">
          <ac:chgData name="Long Nguyen" userId="e77020e0ba23985a" providerId="LiveId" clId="{5ED2816F-1031-4A66-8D07-1A30949AC70B}" dt="2018-04-26T21:52:59.923" v="352" actId="1076"/>
          <ac:spMkLst>
            <pc:docMk/>
            <pc:sldMk cId="3273210957" sldId="528"/>
            <ac:spMk id="75" creationId="{88D11EA1-93CE-42D7-BC0B-FB8DBA4C9ACF}"/>
          </ac:spMkLst>
        </pc:spChg>
        <pc:spChg chg="add mod">
          <ac:chgData name="Long Nguyen" userId="e77020e0ba23985a" providerId="LiveId" clId="{5ED2816F-1031-4A66-8D07-1A30949AC70B}" dt="2018-04-26T21:52:59.923" v="352" actId="1076"/>
          <ac:spMkLst>
            <pc:docMk/>
            <pc:sldMk cId="3273210957" sldId="528"/>
            <ac:spMk id="76" creationId="{7168C4CE-2F20-48AE-A88C-93367729A7C2}"/>
          </ac:spMkLst>
        </pc:spChg>
        <pc:spChg chg="add mod">
          <ac:chgData name="Long Nguyen" userId="e77020e0ba23985a" providerId="LiveId" clId="{5ED2816F-1031-4A66-8D07-1A30949AC70B}" dt="2018-04-26T21:52:59.923" v="352" actId="1076"/>
          <ac:spMkLst>
            <pc:docMk/>
            <pc:sldMk cId="3273210957" sldId="528"/>
            <ac:spMk id="77" creationId="{AF8CAEBA-B42E-4439-91BB-437820F3407E}"/>
          </ac:spMkLst>
        </pc:spChg>
        <pc:spChg chg="add mod">
          <ac:chgData name="Long Nguyen" userId="e77020e0ba23985a" providerId="LiveId" clId="{5ED2816F-1031-4A66-8D07-1A30949AC70B}" dt="2018-04-26T21:52:59.923" v="352" actId="1076"/>
          <ac:spMkLst>
            <pc:docMk/>
            <pc:sldMk cId="3273210957" sldId="528"/>
            <ac:spMk id="78" creationId="{B23F3053-FA93-4FB2-81A3-6FCE684D3A51}"/>
          </ac:spMkLst>
        </pc:spChg>
        <pc:spChg chg="add mod">
          <ac:chgData name="Long Nguyen" userId="e77020e0ba23985a" providerId="LiveId" clId="{5ED2816F-1031-4A66-8D07-1A30949AC70B}" dt="2018-04-26T21:52:59.923" v="352" actId="1076"/>
          <ac:spMkLst>
            <pc:docMk/>
            <pc:sldMk cId="3273210957" sldId="528"/>
            <ac:spMk id="79" creationId="{3D2A5BFB-C199-423A-9268-B3694687CE7A}"/>
          </ac:spMkLst>
        </pc:spChg>
        <pc:spChg chg="add mod">
          <ac:chgData name="Long Nguyen" userId="e77020e0ba23985a" providerId="LiveId" clId="{5ED2816F-1031-4A66-8D07-1A30949AC70B}" dt="2018-04-26T21:52:59.923" v="352" actId="1076"/>
          <ac:spMkLst>
            <pc:docMk/>
            <pc:sldMk cId="3273210957" sldId="528"/>
            <ac:spMk id="80" creationId="{5E2C7566-A6E6-4DE7-B014-88030EEF449D}"/>
          </ac:spMkLst>
        </pc:spChg>
        <pc:spChg chg="add mod">
          <ac:chgData name="Long Nguyen" userId="e77020e0ba23985a" providerId="LiveId" clId="{5ED2816F-1031-4A66-8D07-1A30949AC70B}" dt="2018-04-26T21:52:59.923" v="352" actId="1076"/>
          <ac:spMkLst>
            <pc:docMk/>
            <pc:sldMk cId="3273210957" sldId="528"/>
            <ac:spMk id="81" creationId="{0EE46906-D2C7-4039-B1A1-4D3EC0EFF3C9}"/>
          </ac:spMkLst>
        </pc:spChg>
        <pc:spChg chg="add mod">
          <ac:chgData name="Long Nguyen" userId="e77020e0ba23985a" providerId="LiveId" clId="{5ED2816F-1031-4A66-8D07-1A30949AC70B}" dt="2018-04-26T21:52:59.923" v="352" actId="1076"/>
          <ac:spMkLst>
            <pc:docMk/>
            <pc:sldMk cId="3273210957" sldId="528"/>
            <ac:spMk id="82" creationId="{8B9981F5-9DB7-4543-9074-63F36E2FD69D}"/>
          </ac:spMkLst>
        </pc:spChg>
        <pc:spChg chg="add mod">
          <ac:chgData name="Long Nguyen" userId="e77020e0ba23985a" providerId="LiveId" clId="{5ED2816F-1031-4A66-8D07-1A30949AC70B}" dt="2018-04-26T21:52:59.923" v="352" actId="1076"/>
          <ac:spMkLst>
            <pc:docMk/>
            <pc:sldMk cId="3273210957" sldId="528"/>
            <ac:spMk id="83" creationId="{A234F3CF-20C1-4995-93D8-6E1315FB4A4E}"/>
          </ac:spMkLst>
        </pc:spChg>
        <pc:spChg chg="add mod">
          <ac:chgData name="Long Nguyen" userId="e77020e0ba23985a" providerId="LiveId" clId="{5ED2816F-1031-4A66-8D07-1A30949AC70B}" dt="2018-04-26T21:52:59.923" v="352" actId="1076"/>
          <ac:spMkLst>
            <pc:docMk/>
            <pc:sldMk cId="3273210957" sldId="528"/>
            <ac:spMk id="84" creationId="{4420567D-28AE-4D7F-A4A4-678104EBDFBC}"/>
          </ac:spMkLst>
        </pc:spChg>
        <pc:spChg chg="add mod">
          <ac:chgData name="Long Nguyen" userId="e77020e0ba23985a" providerId="LiveId" clId="{5ED2816F-1031-4A66-8D07-1A30949AC70B}" dt="2018-04-26T21:52:59.923" v="352" actId="1076"/>
          <ac:spMkLst>
            <pc:docMk/>
            <pc:sldMk cId="3273210957" sldId="528"/>
            <ac:spMk id="85" creationId="{0A1E261C-4302-4ABA-90C8-E689BEF017C2}"/>
          </ac:spMkLst>
        </pc:spChg>
        <pc:spChg chg="add mod">
          <ac:chgData name="Long Nguyen" userId="e77020e0ba23985a" providerId="LiveId" clId="{5ED2816F-1031-4A66-8D07-1A30949AC70B}" dt="2018-04-26T21:52:59.923" v="352" actId="1076"/>
          <ac:spMkLst>
            <pc:docMk/>
            <pc:sldMk cId="3273210957" sldId="528"/>
            <ac:spMk id="86" creationId="{A09FC6C7-1095-4A86-8725-B4E4433FD770}"/>
          </ac:spMkLst>
        </pc:spChg>
        <pc:spChg chg="add mod">
          <ac:chgData name="Long Nguyen" userId="e77020e0ba23985a" providerId="LiveId" clId="{5ED2816F-1031-4A66-8D07-1A30949AC70B}" dt="2018-04-26T21:52:59.923" v="352" actId="1076"/>
          <ac:spMkLst>
            <pc:docMk/>
            <pc:sldMk cId="3273210957" sldId="528"/>
            <ac:spMk id="87" creationId="{951C5CD1-FBFF-49AA-81CC-9F691CF3C823}"/>
          </ac:spMkLst>
        </pc:spChg>
        <pc:spChg chg="add del mod">
          <ac:chgData name="Long Nguyen" userId="e77020e0ba23985a" providerId="LiveId" clId="{5ED2816F-1031-4A66-8D07-1A30949AC70B}" dt="2018-04-26T21:54:53.323" v="358" actId="478"/>
          <ac:spMkLst>
            <pc:docMk/>
            <pc:sldMk cId="3273210957" sldId="528"/>
            <ac:spMk id="88" creationId="{D7B1C1CB-A3F8-4CD9-8DF2-DCBAC9287103}"/>
          </ac:spMkLst>
        </pc:spChg>
        <pc:spChg chg="add mod">
          <ac:chgData name="Long Nguyen" userId="e77020e0ba23985a" providerId="LiveId" clId="{5ED2816F-1031-4A66-8D07-1A30949AC70B}" dt="2018-04-26T22:00:20.590" v="538" actId="20577"/>
          <ac:spMkLst>
            <pc:docMk/>
            <pc:sldMk cId="3273210957" sldId="528"/>
            <ac:spMk id="89" creationId="{629182B1-48EE-4F04-8741-8787F36ACF19}"/>
          </ac:spMkLst>
        </pc:spChg>
        <pc:spChg chg="add del mod">
          <ac:chgData name="Long Nguyen" userId="e77020e0ba23985a" providerId="LiveId" clId="{5ED2816F-1031-4A66-8D07-1A30949AC70B}" dt="2018-04-26T21:56:20.579" v="413"/>
          <ac:spMkLst>
            <pc:docMk/>
            <pc:sldMk cId="3273210957" sldId="528"/>
            <ac:spMk id="90" creationId="{296932B7-61BB-484E-80B2-018CCCCE4217}"/>
          </ac:spMkLst>
        </pc:spChg>
        <pc:grpChg chg="add del mod">
          <ac:chgData name="Long Nguyen" userId="e77020e0ba23985a" providerId="LiveId" clId="{5ED2816F-1031-4A66-8D07-1A30949AC70B}" dt="2018-04-26T21:39:01.815" v="247" actId="165"/>
          <ac:grpSpMkLst>
            <pc:docMk/>
            <pc:sldMk cId="3273210957" sldId="528"/>
            <ac:grpSpMk id="71" creationId="{4152D37F-7D21-43B5-BE8B-80457B6CF321}"/>
          </ac:grpSpMkLst>
        </pc:grpChg>
        <pc:cxnChg chg="add del mod">
          <ac:chgData name="Long Nguyen" userId="e77020e0ba23985a" providerId="LiveId" clId="{5ED2816F-1031-4A66-8D07-1A30949AC70B}" dt="2018-04-26T21:17:18.387" v="146" actId="478"/>
          <ac:cxnSpMkLst>
            <pc:docMk/>
            <pc:sldMk cId="3273210957" sldId="528"/>
            <ac:cxnSpMk id="13" creationId="{FFD36844-4588-42C8-B486-911342EC9025}"/>
          </ac:cxnSpMkLst>
        </pc:cxnChg>
        <pc:cxnChg chg="add mod topLvl">
          <ac:chgData name="Long Nguyen" userId="e77020e0ba23985a" providerId="LiveId" clId="{5ED2816F-1031-4A66-8D07-1A30949AC70B}" dt="2018-04-26T21:52:59.923" v="352" actId="1076"/>
          <ac:cxnSpMkLst>
            <pc:docMk/>
            <pc:sldMk cId="3273210957" sldId="528"/>
            <ac:cxnSpMk id="15" creationId="{254DD5C5-ABBC-469E-951B-726549EB9887}"/>
          </ac:cxnSpMkLst>
        </pc:cxnChg>
        <pc:cxnChg chg="add mod topLvl">
          <ac:chgData name="Long Nguyen" userId="e77020e0ba23985a" providerId="LiveId" clId="{5ED2816F-1031-4A66-8D07-1A30949AC70B}" dt="2018-04-26T21:52:59.923" v="352" actId="1076"/>
          <ac:cxnSpMkLst>
            <pc:docMk/>
            <pc:sldMk cId="3273210957" sldId="528"/>
            <ac:cxnSpMk id="20" creationId="{AD068B85-EC68-48CB-9300-61052D02475A}"/>
          </ac:cxnSpMkLst>
        </pc:cxnChg>
        <pc:cxnChg chg="add mod topLvl">
          <ac:chgData name="Long Nguyen" userId="e77020e0ba23985a" providerId="LiveId" clId="{5ED2816F-1031-4A66-8D07-1A30949AC70B}" dt="2018-04-26T21:52:59.923" v="352" actId="1076"/>
          <ac:cxnSpMkLst>
            <pc:docMk/>
            <pc:sldMk cId="3273210957" sldId="528"/>
            <ac:cxnSpMk id="23" creationId="{0CCEC112-0FFF-4B3C-A84D-784E3A6243D6}"/>
          </ac:cxnSpMkLst>
        </pc:cxnChg>
        <pc:cxnChg chg="add mod topLvl">
          <ac:chgData name="Long Nguyen" userId="e77020e0ba23985a" providerId="LiveId" clId="{5ED2816F-1031-4A66-8D07-1A30949AC70B}" dt="2018-04-26T21:52:59.923" v="352" actId="1076"/>
          <ac:cxnSpMkLst>
            <pc:docMk/>
            <pc:sldMk cId="3273210957" sldId="528"/>
            <ac:cxnSpMk id="24" creationId="{A21F72C6-E46B-4C47-8CCC-E85C7F4AA84F}"/>
          </ac:cxnSpMkLst>
        </pc:cxnChg>
        <pc:cxnChg chg="add mod topLvl">
          <ac:chgData name="Long Nguyen" userId="e77020e0ba23985a" providerId="LiveId" clId="{5ED2816F-1031-4A66-8D07-1A30949AC70B}" dt="2018-04-26T21:52:59.923" v="352" actId="1076"/>
          <ac:cxnSpMkLst>
            <pc:docMk/>
            <pc:sldMk cId="3273210957" sldId="528"/>
            <ac:cxnSpMk id="28" creationId="{D9C5CBAA-6CD0-4962-9ED5-4F25C4FA9207}"/>
          </ac:cxnSpMkLst>
        </pc:cxnChg>
        <pc:cxnChg chg="add mod topLvl">
          <ac:chgData name="Long Nguyen" userId="e77020e0ba23985a" providerId="LiveId" clId="{5ED2816F-1031-4A66-8D07-1A30949AC70B}" dt="2018-04-26T21:52:59.923" v="352" actId="1076"/>
          <ac:cxnSpMkLst>
            <pc:docMk/>
            <pc:sldMk cId="3273210957" sldId="528"/>
            <ac:cxnSpMk id="32" creationId="{AB4768F3-46D6-461F-9F01-534FE084D978}"/>
          </ac:cxnSpMkLst>
        </pc:cxnChg>
        <pc:cxnChg chg="add mod topLvl">
          <ac:chgData name="Long Nguyen" userId="e77020e0ba23985a" providerId="LiveId" clId="{5ED2816F-1031-4A66-8D07-1A30949AC70B}" dt="2018-04-26T21:52:59.923" v="352" actId="1076"/>
          <ac:cxnSpMkLst>
            <pc:docMk/>
            <pc:sldMk cId="3273210957" sldId="528"/>
            <ac:cxnSpMk id="36" creationId="{80B6E973-9366-473F-A8B1-E0961D281557}"/>
          </ac:cxnSpMkLst>
        </pc:cxnChg>
        <pc:cxnChg chg="add mod topLvl">
          <ac:chgData name="Long Nguyen" userId="e77020e0ba23985a" providerId="LiveId" clId="{5ED2816F-1031-4A66-8D07-1A30949AC70B}" dt="2018-04-26T21:52:59.923" v="352" actId="1076"/>
          <ac:cxnSpMkLst>
            <pc:docMk/>
            <pc:sldMk cId="3273210957" sldId="528"/>
            <ac:cxnSpMk id="37" creationId="{F331D493-1725-49E7-84F4-B71BDE4A0C56}"/>
          </ac:cxnSpMkLst>
        </pc:cxnChg>
        <pc:cxnChg chg="add mod topLvl">
          <ac:chgData name="Long Nguyen" userId="e77020e0ba23985a" providerId="LiveId" clId="{5ED2816F-1031-4A66-8D07-1A30949AC70B}" dt="2018-04-26T21:52:59.923" v="352" actId="1076"/>
          <ac:cxnSpMkLst>
            <pc:docMk/>
            <pc:sldMk cId="3273210957" sldId="528"/>
            <ac:cxnSpMk id="44" creationId="{C7FB1DC1-61AE-44FD-B3B9-4B0D7E9B14EA}"/>
          </ac:cxnSpMkLst>
        </pc:cxnChg>
        <pc:cxnChg chg="add mod topLvl">
          <ac:chgData name="Long Nguyen" userId="e77020e0ba23985a" providerId="LiveId" clId="{5ED2816F-1031-4A66-8D07-1A30949AC70B}" dt="2018-04-26T21:52:59.923" v="352" actId="1076"/>
          <ac:cxnSpMkLst>
            <pc:docMk/>
            <pc:sldMk cId="3273210957" sldId="528"/>
            <ac:cxnSpMk id="47" creationId="{78818661-AD6D-4EB2-943C-389ABC364715}"/>
          </ac:cxnSpMkLst>
        </pc:cxnChg>
        <pc:cxnChg chg="add mod topLvl">
          <ac:chgData name="Long Nguyen" userId="e77020e0ba23985a" providerId="LiveId" clId="{5ED2816F-1031-4A66-8D07-1A30949AC70B}" dt="2018-04-26T21:52:59.923" v="352" actId="1076"/>
          <ac:cxnSpMkLst>
            <pc:docMk/>
            <pc:sldMk cId="3273210957" sldId="528"/>
            <ac:cxnSpMk id="50" creationId="{06C2D7A9-AD7D-42CE-9736-584419069EF9}"/>
          </ac:cxnSpMkLst>
        </pc:cxnChg>
        <pc:cxnChg chg="add mod topLvl">
          <ac:chgData name="Long Nguyen" userId="e77020e0ba23985a" providerId="LiveId" clId="{5ED2816F-1031-4A66-8D07-1A30949AC70B}" dt="2018-04-26T21:52:59.923" v="352" actId="1076"/>
          <ac:cxnSpMkLst>
            <pc:docMk/>
            <pc:sldMk cId="3273210957" sldId="528"/>
            <ac:cxnSpMk id="53" creationId="{4FDF0404-E6FF-4992-8BB7-27FFBB408855}"/>
          </ac:cxnSpMkLst>
        </pc:cxnChg>
        <pc:cxnChg chg="add mod topLvl">
          <ac:chgData name="Long Nguyen" userId="e77020e0ba23985a" providerId="LiveId" clId="{5ED2816F-1031-4A66-8D07-1A30949AC70B}" dt="2018-04-26T21:52:59.923" v="352" actId="1076"/>
          <ac:cxnSpMkLst>
            <pc:docMk/>
            <pc:sldMk cId="3273210957" sldId="528"/>
            <ac:cxnSpMk id="55" creationId="{D19700E2-AEE4-4930-AC20-A87BA4ECF877}"/>
          </ac:cxnSpMkLst>
        </pc:cxnChg>
        <pc:cxnChg chg="add mod topLvl">
          <ac:chgData name="Long Nguyen" userId="e77020e0ba23985a" providerId="LiveId" clId="{5ED2816F-1031-4A66-8D07-1A30949AC70B}" dt="2018-04-26T21:52:59.923" v="352" actId="1076"/>
          <ac:cxnSpMkLst>
            <pc:docMk/>
            <pc:sldMk cId="3273210957" sldId="528"/>
            <ac:cxnSpMk id="57" creationId="{1D9B11E6-418F-446C-A524-16A03651FC0C}"/>
          </ac:cxnSpMkLst>
        </pc:cxnChg>
        <pc:cxnChg chg="add mod topLvl">
          <ac:chgData name="Long Nguyen" userId="e77020e0ba23985a" providerId="LiveId" clId="{5ED2816F-1031-4A66-8D07-1A30949AC70B}" dt="2018-04-26T21:52:59.923" v="352" actId="1076"/>
          <ac:cxnSpMkLst>
            <pc:docMk/>
            <pc:sldMk cId="3273210957" sldId="528"/>
            <ac:cxnSpMk id="60" creationId="{F86FDE31-B5FA-461A-9612-6103781DC159}"/>
          </ac:cxnSpMkLst>
        </pc:cxnChg>
        <pc:cxnChg chg="add mod topLvl">
          <ac:chgData name="Long Nguyen" userId="e77020e0ba23985a" providerId="LiveId" clId="{5ED2816F-1031-4A66-8D07-1A30949AC70B}" dt="2018-04-26T21:52:59.923" v="352" actId="1076"/>
          <ac:cxnSpMkLst>
            <pc:docMk/>
            <pc:sldMk cId="3273210957" sldId="528"/>
            <ac:cxnSpMk id="62" creationId="{40606539-FCCA-4AC1-9FE9-D9FFE6456927}"/>
          </ac:cxnSpMkLst>
        </pc:cxnChg>
      </pc:sldChg>
      <pc:sldChg chg="modSp add">
        <pc:chgData name="Long Nguyen" userId="e77020e0ba23985a" providerId="LiveId" clId="{5ED2816F-1031-4A66-8D07-1A30949AC70B}" dt="2018-04-26T22:01:46.896" v="615" actId="255"/>
        <pc:sldMkLst>
          <pc:docMk/>
          <pc:sldMk cId="1149291986" sldId="529"/>
        </pc:sldMkLst>
        <pc:spChg chg="mod">
          <ac:chgData name="Long Nguyen" userId="e77020e0ba23985a" providerId="LiveId" clId="{5ED2816F-1031-4A66-8D07-1A30949AC70B}" dt="2018-04-26T22:01:46.896" v="615" actId="255"/>
          <ac:spMkLst>
            <pc:docMk/>
            <pc:sldMk cId="1149291986" sldId="529"/>
            <ac:spMk id="5" creationId="{00000000-0000-0000-0000-000000000000}"/>
          </ac:spMkLst>
        </pc:spChg>
      </pc:sldChg>
      <pc:sldChg chg="addSp delSp modSp add">
        <pc:chgData name="Long Nguyen" userId="e77020e0ba23985a" providerId="LiveId" clId="{5ED2816F-1031-4A66-8D07-1A30949AC70B}" dt="2018-04-26T22:27:41.109" v="1450" actId="20577"/>
        <pc:sldMkLst>
          <pc:docMk/>
          <pc:sldMk cId="2022999930" sldId="530"/>
        </pc:sldMkLst>
        <pc:spChg chg="del">
          <ac:chgData name="Long Nguyen" userId="e77020e0ba23985a" providerId="LiveId" clId="{5ED2816F-1031-4A66-8D07-1A30949AC70B}" dt="2018-04-26T22:02:05.337" v="617" actId="478"/>
          <ac:spMkLst>
            <pc:docMk/>
            <pc:sldMk cId="2022999930" sldId="530"/>
            <ac:spMk id="5" creationId="{00000000-0000-0000-0000-000000000000}"/>
          </ac:spMkLst>
        </pc:spChg>
        <pc:spChg chg="add mod">
          <ac:chgData name="Long Nguyen" userId="e77020e0ba23985a" providerId="LiveId" clId="{5ED2816F-1031-4A66-8D07-1A30949AC70B}" dt="2018-04-26T22:27:41.109" v="1450" actId="20577"/>
          <ac:spMkLst>
            <pc:docMk/>
            <pc:sldMk cId="2022999930" sldId="530"/>
            <ac:spMk id="9" creationId="{F19CE403-4EAA-4416-94DF-F8811D4AA6FD}"/>
          </ac:spMkLst>
        </pc:spChg>
        <pc:picChg chg="add del">
          <ac:chgData name="Long Nguyen" userId="e77020e0ba23985a" providerId="LiveId" clId="{5ED2816F-1031-4A66-8D07-1A30949AC70B}" dt="2018-04-26T22:09:31.183" v="621"/>
          <ac:picMkLst>
            <pc:docMk/>
            <pc:sldMk cId="2022999930" sldId="530"/>
            <ac:picMk id="6" creationId="{5FC50AA5-BFB8-4EC6-9595-D883C65AF684}"/>
          </ac:picMkLst>
        </pc:picChg>
        <pc:picChg chg="add mod">
          <ac:chgData name="Long Nguyen" userId="e77020e0ba23985a" providerId="LiveId" clId="{5ED2816F-1031-4A66-8D07-1A30949AC70B}" dt="2018-04-26T22:12:04.136" v="736" actId="1076"/>
          <ac:picMkLst>
            <pc:docMk/>
            <pc:sldMk cId="2022999930" sldId="530"/>
            <ac:picMk id="7" creationId="{9E36BE47-E51F-4199-94F0-266A73A171C1}"/>
          </ac:picMkLst>
        </pc:picChg>
        <pc:cxnChg chg="add del mod">
          <ac:chgData name="Long Nguyen" userId="e77020e0ba23985a" providerId="LiveId" clId="{5ED2816F-1031-4A66-8D07-1A30949AC70B}" dt="2018-04-26T22:02:27.985" v="619" actId="478"/>
          <ac:cxnSpMkLst>
            <pc:docMk/>
            <pc:sldMk cId="2022999930" sldId="530"/>
            <ac:cxnSpMk id="3" creationId="{9B65BA00-BDB3-49F5-BF49-68162EC16B1D}"/>
          </ac:cxnSpMkLst>
        </pc:cxnChg>
      </pc:sldChg>
      <pc:sldChg chg="addSp delSp modSp add modAnim">
        <pc:chgData name="Long Nguyen" userId="e77020e0ba23985a" providerId="LiveId" clId="{5ED2816F-1031-4A66-8D07-1A30949AC70B}" dt="2018-04-26T22:30:09.484" v="1452"/>
        <pc:sldMkLst>
          <pc:docMk/>
          <pc:sldMk cId="946150423" sldId="531"/>
        </pc:sldMkLst>
        <pc:spChg chg="add mod">
          <ac:chgData name="Long Nguyen" userId="e77020e0ba23985a" providerId="LiveId" clId="{5ED2816F-1031-4A66-8D07-1A30949AC70B}" dt="2018-04-26T22:16:24.780" v="1027" actId="1076"/>
          <ac:spMkLst>
            <pc:docMk/>
            <pc:sldMk cId="946150423" sldId="531"/>
            <ac:spMk id="6" creationId="{E7917AFB-3A3C-4CD6-8A8F-A61535B4E7FC}"/>
          </ac:spMkLst>
        </pc:spChg>
        <pc:spChg chg="del">
          <ac:chgData name="Long Nguyen" userId="e77020e0ba23985a" providerId="LiveId" clId="{5ED2816F-1031-4A66-8D07-1A30949AC70B}" dt="2018-04-26T22:16:22.742" v="1026" actId="478"/>
          <ac:spMkLst>
            <pc:docMk/>
            <pc:sldMk cId="946150423" sldId="531"/>
            <ac:spMk id="9" creationId="{F19CE403-4EAA-4416-94DF-F8811D4AA6FD}"/>
          </ac:spMkLst>
        </pc:spChg>
        <pc:spChg chg="add mod">
          <ac:chgData name="Long Nguyen" userId="e77020e0ba23985a" providerId="LiveId" clId="{5ED2816F-1031-4A66-8D07-1A30949AC70B}" dt="2018-04-26T22:25:12.342" v="1122" actId="14100"/>
          <ac:spMkLst>
            <pc:docMk/>
            <pc:sldMk cId="946150423" sldId="531"/>
            <ac:spMk id="15" creationId="{04FC93F6-EC97-4212-BDD9-05EE6BEB0F43}"/>
          </ac:spMkLst>
        </pc:spChg>
        <pc:spChg chg="add mod">
          <ac:chgData name="Long Nguyen" userId="e77020e0ba23985a" providerId="LiveId" clId="{5ED2816F-1031-4A66-8D07-1A30949AC70B}" dt="2018-04-26T22:25:22.111" v="1127" actId="20577"/>
          <ac:spMkLst>
            <pc:docMk/>
            <pc:sldMk cId="946150423" sldId="531"/>
            <ac:spMk id="16" creationId="{5EB99017-132A-4ECD-87A6-B121C6C48380}"/>
          </ac:spMkLst>
        </pc:spChg>
        <pc:spChg chg="add mod">
          <ac:chgData name="Long Nguyen" userId="e77020e0ba23985a" providerId="LiveId" clId="{5ED2816F-1031-4A66-8D07-1A30949AC70B}" dt="2018-04-26T22:25:30.451" v="1137" actId="20577"/>
          <ac:spMkLst>
            <pc:docMk/>
            <pc:sldMk cId="946150423" sldId="531"/>
            <ac:spMk id="17" creationId="{D24E9BDD-6262-46D4-A22B-8D6CEFD3A1D6}"/>
          </ac:spMkLst>
        </pc:spChg>
        <pc:spChg chg="add mod">
          <ac:chgData name="Long Nguyen" userId="e77020e0ba23985a" providerId="LiveId" clId="{5ED2816F-1031-4A66-8D07-1A30949AC70B}" dt="2018-04-26T22:25:37.574" v="1143" actId="20577"/>
          <ac:spMkLst>
            <pc:docMk/>
            <pc:sldMk cId="946150423" sldId="531"/>
            <ac:spMk id="18" creationId="{C33A4FF5-4827-41F5-A6FE-18704617F81A}"/>
          </ac:spMkLst>
        </pc:spChg>
        <pc:spChg chg="add del">
          <ac:chgData name="Long Nguyen" userId="e77020e0ba23985a" providerId="LiveId" clId="{5ED2816F-1031-4A66-8D07-1A30949AC70B}" dt="2018-04-26T22:30:09.484" v="1452"/>
          <ac:spMkLst>
            <pc:docMk/>
            <pc:sldMk cId="946150423" sldId="531"/>
            <ac:spMk id="19" creationId="{592B0024-E57D-40D6-8E7E-628A3CFB4232}"/>
          </ac:spMkLst>
        </pc:spChg>
        <pc:picChg chg="add mod modCrop">
          <ac:chgData name="Long Nguyen" userId="e77020e0ba23985a" providerId="LiveId" clId="{5ED2816F-1031-4A66-8D07-1A30949AC70B}" dt="2018-04-26T22:24:05.546" v="1068" actId="1076"/>
          <ac:picMkLst>
            <pc:docMk/>
            <pc:sldMk cId="946150423" sldId="531"/>
            <ac:picMk id="3" creationId="{C17BE9AF-A111-48EE-8924-FB0A63074B51}"/>
          </ac:picMkLst>
        </pc:picChg>
        <pc:picChg chg="del">
          <ac:chgData name="Long Nguyen" userId="e77020e0ba23985a" providerId="LiveId" clId="{5ED2816F-1031-4A66-8D07-1A30949AC70B}" dt="2018-04-26T22:16:21.328" v="1025" actId="478"/>
          <ac:picMkLst>
            <pc:docMk/>
            <pc:sldMk cId="946150423" sldId="531"/>
            <ac:picMk id="7" creationId="{9E36BE47-E51F-4199-94F0-266A73A171C1}"/>
          </ac:picMkLst>
        </pc:picChg>
        <pc:picChg chg="add mod modCrop">
          <ac:chgData name="Long Nguyen" userId="e77020e0ba23985a" providerId="LiveId" clId="{5ED2816F-1031-4A66-8D07-1A30949AC70B}" dt="2018-04-26T22:24:05.546" v="1068" actId="1076"/>
          <ac:picMkLst>
            <pc:docMk/>
            <pc:sldMk cId="946150423" sldId="531"/>
            <ac:picMk id="8" creationId="{22285152-720A-4D7D-B240-C05E983A3895}"/>
          </ac:picMkLst>
        </pc:picChg>
        <pc:picChg chg="add mod modCrop">
          <ac:chgData name="Long Nguyen" userId="e77020e0ba23985a" providerId="LiveId" clId="{5ED2816F-1031-4A66-8D07-1A30949AC70B}" dt="2018-04-26T22:24:05.546" v="1068" actId="1076"/>
          <ac:picMkLst>
            <pc:docMk/>
            <pc:sldMk cId="946150423" sldId="531"/>
            <ac:picMk id="12" creationId="{E62F9F0E-0D2B-499B-A790-7D970D5785F9}"/>
          </ac:picMkLst>
        </pc:picChg>
        <pc:picChg chg="add mod modCrop">
          <ac:chgData name="Long Nguyen" userId="e77020e0ba23985a" providerId="LiveId" clId="{5ED2816F-1031-4A66-8D07-1A30949AC70B}" dt="2018-04-26T22:24:05.546" v="1068" actId="1076"/>
          <ac:picMkLst>
            <pc:docMk/>
            <pc:sldMk cId="946150423" sldId="531"/>
            <ac:picMk id="14" creationId="{78C6A49B-5847-41F3-81C7-218287477B3A}"/>
          </ac:picMkLst>
        </pc:picChg>
      </pc:sldChg>
      <pc:sldChg chg="modSp add modAnim">
        <pc:chgData name="Long Nguyen" userId="e77020e0ba23985a" providerId="LiveId" clId="{5ED2816F-1031-4A66-8D07-1A30949AC70B}" dt="2018-04-26T22:34:49.060" v="1487"/>
        <pc:sldMkLst>
          <pc:docMk/>
          <pc:sldMk cId="456797176" sldId="532"/>
        </pc:sldMkLst>
        <pc:spChg chg="mod">
          <ac:chgData name="Long Nguyen" userId="e77020e0ba23985a" providerId="LiveId" clId="{5ED2816F-1031-4A66-8D07-1A30949AC70B}" dt="2018-04-26T22:30:26.040" v="1484" actId="1076"/>
          <ac:spMkLst>
            <pc:docMk/>
            <pc:sldMk cId="456797176" sldId="532"/>
            <ac:spMk id="5" creationId="{00000000-0000-0000-0000-000000000000}"/>
          </ac:spMkLst>
        </pc:spChg>
        <pc:spChg chg="mod">
          <ac:chgData name="Long Nguyen" userId="e77020e0ba23985a" providerId="LiveId" clId="{5ED2816F-1031-4A66-8D07-1A30949AC70B}" dt="2018-04-26T22:34:49.060" v="1487"/>
          <ac:spMkLst>
            <pc:docMk/>
            <pc:sldMk cId="456797176" sldId="532"/>
            <ac:spMk id="6" creationId="{00000000-0000-0000-0000-000000000000}"/>
          </ac:spMkLst>
        </pc:spChg>
      </pc:sldChg>
      <pc:sldChg chg="add del">
        <pc:chgData name="Long Nguyen" userId="e77020e0ba23985a" providerId="LiveId" clId="{5ED2816F-1031-4A66-8D07-1A30949AC70B}" dt="2018-04-26T23:39:02.175" v="1490"/>
        <pc:sldMkLst>
          <pc:docMk/>
          <pc:sldMk cId="814857476" sldId="533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F94E7B-DD49-49F8-B883-FD7751E69858}" type="datetimeFigureOut">
              <a:rPr lang="en-US" smtClean="0"/>
              <a:t>4/27/2018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BA6F52-6AF4-44CA-9EF2-BE44C66E2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82858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9C4B90-B72B-4E97-AFE5-FD809AFEFF94}" type="datetimeFigureOut">
              <a:rPr lang="en-US" smtClean="0"/>
              <a:t>4/27/2018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B27E46-A717-4B32-B86E-209D3A3FF3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94058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6525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2986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6512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2454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6568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4809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1025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1227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525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298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995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4462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685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9989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62258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47681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12863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62708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80264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66354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62186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3846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66811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06536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57112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4315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5055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6123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3460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8655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2489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6599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DA080-A5F2-47BA-B1DA-A59C61A5D480}" type="datetime1">
              <a:rPr lang="en-US" smtClean="0"/>
              <a:t>4/27/2018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881470" y="-130991"/>
            <a:ext cx="838199" cy="767687"/>
          </a:xfrm>
        </p:spPr>
        <p:txBody>
          <a:bodyPr/>
          <a:lstStyle/>
          <a:p>
            <a:fld id="{2F88DBB8-1E74-4F6F-8F9B-9C35EF650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8528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818B6-03ED-4E87-8CF1-49AA7ADC5082}" type="datetime1">
              <a:rPr lang="en-US" smtClean="0"/>
              <a:t>4/27/2018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5497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708D6-34A7-4CA6-B599-37B6EB8F32BB}" type="datetime1">
              <a:rPr lang="en-US" smtClean="0"/>
              <a:t>4/27/2018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60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3274C-D7A1-4798-AAF9-F0C34E9FE98F}" type="datetime1">
              <a:rPr lang="en-US" smtClean="0"/>
              <a:t>4/27/2018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193214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2E90E-BCFD-4040-9D86-72B69202943C}" type="datetime1">
              <a:rPr lang="en-US" smtClean="0"/>
              <a:t>4/27/2018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5883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C2BCE-9331-495E-978E-541FA730B1FD}" type="datetime1">
              <a:rPr lang="en-US" smtClean="0"/>
              <a:t>4/27/2018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1022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A233F-B2FC-4C5C-A696-7B4421933209}" type="datetime1">
              <a:rPr lang="en-US" smtClean="0"/>
              <a:t>4/27/2018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3535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F8413-EA61-4B1B-A998-C731F297ABA2}" type="datetime1">
              <a:rPr lang="en-US" smtClean="0"/>
              <a:t>4/27/2018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9356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A6809-5BE8-4063-84D6-B0A8F81666E8}" type="datetime1">
              <a:rPr lang="en-US" smtClean="0"/>
              <a:t>4/27/2018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835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34AD3-B12C-49F0-93C9-1B15075878DF}" type="datetime1">
              <a:rPr lang="en-US" smtClean="0"/>
              <a:t>4/27/2018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714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F18C3-E346-40CF-8F81-6526A8A1558B}" type="datetime1">
              <a:rPr lang="en-US" smtClean="0"/>
              <a:t>4/27/2018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580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4C03E-B8A6-4EAF-90E0-3E3F4C6E8766}" type="datetime1">
              <a:rPr lang="en-US" smtClean="0"/>
              <a:t>4/27/2018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12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2C164-9A91-40B3-8D72-5AA029D70B44}" type="datetime1">
              <a:rPr lang="en-US" smtClean="0"/>
              <a:t>4/27/2018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890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E15FC-495F-499B-B627-6EC80BF20C2C}" type="datetime1">
              <a:rPr lang="en-US" smtClean="0"/>
              <a:t>4/27/2018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7541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CBAF1-1F2B-4A32-8946-9E356F105ACA}" type="datetime1">
              <a:rPr lang="en-US" smtClean="0"/>
              <a:t>4/27/2018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657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8C148-FDD1-4BC0-A503-D690F5DEC685}" type="datetime1">
              <a:rPr lang="en-US" smtClean="0"/>
              <a:t>4/27/2018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332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0B071-D75A-4033-B49B-B141DEDD25F9}" type="datetime1">
              <a:rPr lang="en-US" smtClean="0"/>
              <a:t>4/27/2018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464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950615" y="0"/>
            <a:ext cx="685800" cy="67664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524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7CE329A5-B22D-410D-A8B1-3208447D0207}" type="datetime1">
              <a:rPr lang="en-US" smtClean="0"/>
              <a:t>4/27/2018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876554" y="-157081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88DBB8-1E74-4F6F-8F9B-9C35EF6507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57110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2" r:id="rId12"/>
    <p:sldLayoutId id="2147483743" r:id="rId13"/>
    <p:sldLayoutId id="2147483744" r:id="rId14"/>
    <p:sldLayoutId id="2147483745" r:id="rId15"/>
    <p:sldLayoutId id="2147483746" r:id="rId16"/>
    <p:sldLayoutId id="2147483747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jpg"/><Relationship Id="rId4" Type="http://schemas.openxmlformats.org/officeDocument/2006/relationships/image" Target="../media/image30.jp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08593" y="2146864"/>
            <a:ext cx="184731" cy="477054"/>
          </a:xfrm>
          <a:prstGeom prst="rect">
            <a:avLst/>
          </a:prstGeom>
          <a:noFill/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44875" y="1262562"/>
            <a:ext cx="9271705" cy="1323439"/>
          </a:xfrm>
          <a:prstGeom prst="rect">
            <a:avLst/>
          </a:prstGeom>
          <a:noFill/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C# Scripting and Plugin Development</a:t>
            </a:r>
          </a:p>
          <a:p>
            <a:r>
              <a:rPr lang="en-US" sz="4000" b="1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for Grasshopper</a:t>
            </a:r>
            <a:endParaRPr lang="en-US" sz="4000" b="1" dirty="0">
              <a:solidFill>
                <a:srgbClr val="FFAA5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63163" y="630239"/>
            <a:ext cx="2974276" cy="630942"/>
          </a:xfrm>
          <a:prstGeom prst="rect">
            <a:avLst/>
          </a:prstGeom>
          <a:noFill/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Workshop 2018</a:t>
            </a:r>
            <a:r>
              <a:rPr lang="en-US" sz="35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52773" y="2623610"/>
            <a:ext cx="10546605" cy="469359"/>
          </a:xfrm>
          <a:prstGeom prst="rect">
            <a:avLst/>
          </a:prstGeom>
          <a:noFill/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sz="247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Gentle Introduction to Hardcore Programming for Computational Design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433686" y="4934264"/>
            <a:ext cx="2908553" cy="877163"/>
          </a:xfrm>
          <a:prstGeom prst="rect">
            <a:avLst/>
          </a:prstGeom>
          <a:noFill/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r"/>
            <a:r>
              <a:rPr lang="en-US" sz="1500" dirty="0">
                <a:latin typeface="Segoe UI" panose="020B0502040204020203" pitchFamily="34" charset="0"/>
                <a:cs typeface="Segoe UI" panose="020B0502040204020203" pitchFamily="34" charset="0"/>
              </a:rPr>
              <a:t>LONG NGUYEN</a:t>
            </a:r>
          </a:p>
          <a:p>
            <a:pPr algn="r"/>
            <a:r>
              <a:rPr lang="en-US" sz="1200" dirty="0">
                <a:latin typeface="Segoe UI" panose="020B0502040204020203" pitchFamily="34" charset="0"/>
                <a:cs typeface="Segoe UI" panose="020B0502040204020203" pitchFamily="34" charset="0"/>
              </a:rPr>
              <a:t>Research Associate</a:t>
            </a:r>
          </a:p>
          <a:p>
            <a:pPr algn="r"/>
            <a:r>
              <a:rPr lang="en-US" sz="1200" dirty="0">
                <a:latin typeface="Segoe UI" panose="020B0502040204020203" pitchFamily="34" charset="0"/>
                <a:cs typeface="Segoe UI" panose="020B0502040204020203" pitchFamily="34" charset="0"/>
              </a:rPr>
              <a:t>Institute for Computational Design (ICD)</a:t>
            </a:r>
          </a:p>
          <a:p>
            <a:pPr algn="r"/>
            <a:r>
              <a:rPr lang="en-US" sz="1200" dirty="0">
                <a:latin typeface="Segoe UI" panose="020B0502040204020203" pitchFamily="34" charset="0"/>
                <a:cs typeface="Segoe UI" panose="020B0502040204020203" pitchFamily="34" charset="0"/>
              </a:rPr>
              <a:t>University of Stuttgart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922306" y="5956569"/>
            <a:ext cx="3429627" cy="323165"/>
          </a:xfrm>
          <a:prstGeom prst="rect">
            <a:avLst/>
          </a:prstGeom>
          <a:noFill/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en-US" sz="1500" dirty="0">
                <a:latin typeface="Segoe UI" panose="020B0502040204020203" pitchFamily="34" charset="0"/>
                <a:cs typeface="Segoe UI" panose="020B0502040204020203" pitchFamily="34" charset="0"/>
              </a:rPr>
              <a:t>26,27,28 / 04 / 2018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37497" y="5873235"/>
            <a:ext cx="5621424" cy="0"/>
          </a:xfrm>
          <a:prstGeom prst="line">
            <a:avLst/>
          </a:prstGeom>
          <a:ln>
            <a:solidFill>
              <a:schemeClr val="tx1"/>
            </a:solidFill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055" y="5395051"/>
            <a:ext cx="4740442" cy="1003571"/>
          </a:xfrm>
          <a:prstGeom prst="rect">
            <a:avLst/>
          </a:prstGeom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000" flipH="1">
            <a:off x="2483431" y="4523582"/>
            <a:ext cx="1567690" cy="1567690"/>
          </a:xfrm>
          <a:prstGeom prst="rect">
            <a:avLst/>
          </a:prstGeom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9522" y="4679482"/>
            <a:ext cx="1612569" cy="1611682"/>
          </a:xfrm>
          <a:prstGeom prst="rect">
            <a:avLst/>
          </a:prstGeom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60598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4149" y="759044"/>
            <a:ext cx="11266562" cy="4927091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using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...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</a:p>
          <a:p>
            <a:pPr defTabSz="457200"/>
            <a:endParaRPr lang="en-US" sz="1700" dirty="0">
              <a:solidFill>
                <a:schemeClr val="accent1">
                  <a:lumMod val="40000"/>
                  <a:lumOff val="60000"/>
                </a:schemeClr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namespace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Workshop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 class 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MyFirstGrasshopperComponent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: 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GH_Component</a:t>
            </a:r>
            <a:endParaRPr lang="en-US" sz="1700" dirty="0">
              <a:solidFill>
                <a:srgbClr val="04CA7D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{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 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MyFirstGrasshopperComponent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()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: 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base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</a:t>
            </a:r>
            <a:r>
              <a:rPr lang="vi-VN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Construct Point</a:t>
            </a:r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</a:p>
          <a:p>
            <a:pPr defTabSz="457200"/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       "</a:t>
            </a:r>
            <a:r>
              <a:rPr lang="vi-VN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Pt</a:t>
            </a:r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       </a:t>
            </a:r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</a:t>
            </a:r>
            <a:r>
              <a:rPr lang="vi-VN" sz="16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Construct a point from (xzy)</a:t>
            </a:r>
            <a:r>
              <a:rPr lang="en-US" sz="16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coordinates"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</a:p>
          <a:p>
            <a:pPr defTabSz="457200"/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       "Category"</a:t>
            </a:r>
            <a:r>
              <a:rPr lang="vi-VN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</a:p>
          <a:p>
            <a:pPr defTabSz="457200"/>
            <a:r>
              <a:rPr lang="vi-VN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       </a:t>
            </a:r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"Subcategory"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{ }</a:t>
            </a:r>
          </a:p>
          <a:p>
            <a:pPr defTabSz="457200"/>
            <a:endParaRPr lang="en-US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...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}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  <a:p>
            <a:pPr defTabSz="457200"/>
            <a:endParaRPr lang="en-US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4752834" y="3627284"/>
            <a:ext cx="7114650" cy="2923952"/>
            <a:chOff x="754347" y="4081472"/>
            <a:chExt cx="4957080" cy="2037242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3"/>
            <a:srcRect t="8031" r="27564" b="23542"/>
            <a:stretch/>
          </p:blipFill>
          <p:spPr>
            <a:xfrm>
              <a:off x="754347" y="4081472"/>
              <a:ext cx="4957080" cy="2037242"/>
            </a:xfrm>
            <a:prstGeom prst="rect">
              <a:avLst/>
            </a:prstGeom>
          </p:spPr>
        </p:pic>
        <p:sp>
          <p:nvSpPr>
            <p:cNvPr id="10" name="Oval 9"/>
            <p:cNvSpPr/>
            <p:nvPr/>
          </p:nvSpPr>
          <p:spPr>
            <a:xfrm>
              <a:off x="2451295" y="4447763"/>
              <a:ext cx="1403497" cy="691116"/>
            </a:xfrm>
            <a:prstGeom prst="ellipse">
              <a:avLst/>
            </a:prstGeom>
            <a:noFill/>
            <a:ln w="76200">
              <a:solidFill>
                <a:srgbClr val="FF00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10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94149" y="233158"/>
            <a:ext cx="3391042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constructor - example</a:t>
            </a:r>
          </a:p>
        </p:txBody>
      </p:sp>
    </p:spTree>
    <p:extLst>
      <p:ext uri="{BB962C8B-B14F-4D97-AF65-F5344CB8AC3E}">
        <p14:creationId xmlns:p14="http://schemas.microsoft.com/office/powerpoint/2010/main" val="3041255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33254" y="2875946"/>
            <a:ext cx="1059264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500" dirty="0">
                <a:latin typeface="Segoe UI" panose="020B0502040204020203" pitchFamily="34" charset="0"/>
                <a:cs typeface="Segoe UI" panose="020B0502040204020203" pitchFamily="34" charset="0"/>
              </a:rPr>
              <a:t>Usually, </a:t>
            </a:r>
            <a:r>
              <a:rPr lang="en-US" sz="3500" dirty="0" err="1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struct</a:t>
            </a:r>
            <a:r>
              <a:rPr lang="en-US" sz="3500" dirty="0">
                <a:latin typeface="Segoe UI" panose="020B0502040204020203" pitchFamily="34" charset="0"/>
                <a:cs typeface="Segoe UI" panose="020B0502040204020203" pitchFamily="34" charset="0"/>
              </a:rPr>
              <a:t> are used to define </a:t>
            </a:r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simple</a:t>
            </a:r>
            <a:r>
              <a:rPr lang="en-US" sz="3500" dirty="0">
                <a:latin typeface="Segoe UI" panose="020B0502040204020203" pitchFamily="34" charset="0"/>
                <a:cs typeface="Segoe UI" panose="020B0502040204020203" pitchFamily="34" charset="0"/>
              </a:rPr>
              <a:t> data types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500" dirty="0">
                <a:latin typeface="Segoe UI" panose="020B0502040204020203" pitchFamily="34" charset="0"/>
                <a:cs typeface="Segoe UI" panose="020B0502040204020203" pitchFamily="34" charset="0"/>
              </a:rPr>
              <a:t>There is </a:t>
            </a:r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no inheritance</a:t>
            </a:r>
            <a:endParaRPr lang="en-US" sz="35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100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969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0080" y="447379"/>
            <a:ext cx="523951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Important Difference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101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503526" y="2014794"/>
            <a:ext cx="411069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 err="1">
                <a:latin typeface="Segoe UI" panose="020B0502040204020203" pitchFamily="34" charset="0"/>
                <a:cs typeface="Segoe UI" panose="020B0502040204020203" pitchFamily="34" charset="0"/>
              </a:rPr>
              <a:t>Struct</a:t>
            </a:r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 is </a:t>
            </a:r>
            <a:r>
              <a:rPr lang="en-US" sz="2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value</a:t>
            </a:r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 type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178764" y="2014794"/>
            <a:ext cx="485302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Class is </a:t>
            </a:r>
            <a:r>
              <a:rPr lang="en-US" sz="2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reference</a:t>
            </a:r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 type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187381" y="2918351"/>
            <a:ext cx="3175820" cy="987551"/>
          </a:xfrm>
          <a:prstGeom prst="rect">
            <a:avLst/>
          </a:prstGeom>
          <a:solidFill>
            <a:srgbClr val="0F282A">
              <a:alpha val="20000"/>
            </a:srgbClr>
          </a:solidFill>
          <a:ln w="12700">
            <a:solidFill>
              <a:srgbClr val="FFFFFF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2500" dirty="0">
                <a:solidFill>
                  <a:srgbClr val="04CA7D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Pyramid</a:t>
            </a:r>
            <a:r>
              <a:rPr lang="en-US" sz="25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500" dirty="0" err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myPyramid</a:t>
            </a:r>
            <a:endParaRPr lang="en-US" sz="2500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US" sz="2500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8735962" y="3665325"/>
            <a:ext cx="0" cy="1132817"/>
          </a:xfrm>
          <a:prstGeom prst="straightConnector1">
            <a:avLst/>
          </a:prstGeom>
          <a:ln w="28575">
            <a:solidFill>
              <a:srgbClr val="FFC000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808428" y="4895411"/>
            <a:ext cx="3743340" cy="1372271"/>
          </a:xfrm>
          <a:prstGeom prst="rect">
            <a:avLst/>
          </a:prstGeom>
          <a:solidFill>
            <a:srgbClr val="0F282A">
              <a:alpha val="20000"/>
            </a:srgbClr>
          </a:solidFill>
          <a:ln w="12700">
            <a:solidFill>
              <a:srgbClr val="FFFFFF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25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actual pyramid data</a:t>
            </a:r>
          </a:p>
          <a:p>
            <a:pPr algn="ctr"/>
            <a:r>
              <a:rPr lang="en-US" sz="2500" dirty="0">
                <a:solidFill>
                  <a:schemeClr val="bg2">
                    <a:lumMod val="60000"/>
                    <a:lumOff val="4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(base plane, length, width, height)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113934" y="2918350"/>
            <a:ext cx="2851355" cy="987551"/>
          </a:xfrm>
          <a:prstGeom prst="rect">
            <a:avLst/>
          </a:prstGeom>
          <a:solidFill>
            <a:srgbClr val="0F282A">
              <a:alpha val="20000"/>
            </a:srgbClr>
          </a:solidFill>
          <a:ln w="12700">
            <a:solidFill>
              <a:srgbClr val="FFFFFF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2500" dirty="0">
                <a:solidFill>
                  <a:srgbClr val="04CA7D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Point3d</a:t>
            </a:r>
            <a:r>
              <a:rPr lang="en-US" sz="25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500" dirty="0" err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myPoint</a:t>
            </a:r>
            <a:endParaRPr lang="en-US" sz="2500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en-US" sz="25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X, Y, Z</a:t>
            </a:r>
          </a:p>
        </p:txBody>
      </p:sp>
    </p:spTree>
    <p:extLst>
      <p:ext uri="{BB962C8B-B14F-4D97-AF65-F5344CB8AC3E}">
        <p14:creationId xmlns:p14="http://schemas.microsoft.com/office/powerpoint/2010/main" val="1126084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 animBg="1"/>
      <p:bldP spid="13" grpId="0" animBg="1"/>
      <p:bldP spid="14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" y="2890295"/>
            <a:ext cx="12191999" cy="1015663"/>
          </a:xfrm>
          <a:prstGeom prst="rect">
            <a:avLst/>
          </a:prstGeom>
          <a:noFill/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Enumeration Type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102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726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16690" y="2295935"/>
            <a:ext cx="10834577" cy="525886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dirty="0" err="1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enum</a:t>
            </a:r>
            <a:r>
              <a:rPr lang="en-US" alt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alt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Days</a:t>
            </a:r>
            <a:r>
              <a:rPr lang="en-US" alt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{Sat, Sun, Mon, Tue, Wed, Thu, Fri}; 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103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63525" y="692465"/>
            <a:ext cx="1018244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A data type that describes the day of the week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16690" y="1800827"/>
            <a:ext cx="3459835" cy="495108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Defining an enumeration type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16690" y="3812037"/>
            <a:ext cx="10834577" cy="833663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Days</a:t>
            </a:r>
            <a:r>
              <a:rPr lang="en-US" alt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alt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myFavouriteDay</a:t>
            </a:r>
            <a:r>
              <a:rPr lang="en-US" alt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</a:t>
            </a:r>
            <a:r>
              <a:rPr lang="en-US" altLang="en-US" sz="20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Days</a:t>
            </a:r>
            <a:r>
              <a:rPr lang="en-US" alt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.Sunday</a:t>
            </a:r>
            <a:r>
              <a:rPr lang="en-US" alt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Days</a:t>
            </a:r>
            <a:r>
              <a:rPr lang="en-US" alt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alt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yourFavouriteDay</a:t>
            </a:r>
            <a:r>
              <a:rPr lang="en-US" alt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</a:t>
            </a:r>
            <a:r>
              <a:rPr lang="en-US" altLang="en-US" sz="20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Days</a:t>
            </a:r>
            <a:r>
              <a:rPr lang="en-US" alt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.Friday</a:t>
            </a:r>
            <a:r>
              <a:rPr lang="en-US" alt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;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6691" y="3316929"/>
            <a:ext cx="3370522" cy="495108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Using the enumeration types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5060687"/>
            <a:ext cx="1219199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BTW, </a:t>
            </a:r>
            <a:r>
              <a:rPr lang="en-US" sz="2500" dirty="0" err="1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enum</a:t>
            </a:r>
            <a:r>
              <a:rPr lang="en-US" sz="2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types are value types</a:t>
            </a:r>
          </a:p>
        </p:txBody>
      </p:sp>
    </p:spTree>
    <p:extLst>
      <p:ext uri="{BB962C8B-B14F-4D97-AF65-F5344CB8AC3E}">
        <p14:creationId xmlns:p14="http://schemas.microsoft.com/office/powerpoint/2010/main" val="3320698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2" grpId="0" animBg="1"/>
      <p:bldP spid="8" grpId="0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16690" y="2295935"/>
            <a:ext cx="10834577" cy="495108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AddRuntimeMessage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GH_RuntimeMessageLevel</a:t>
            </a:r>
            <a:r>
              <a:rPr lang="en-US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.Error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r>
              <a:rPr lang="en-US" dirty="0"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“Check the inputs, you idiot!!!”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);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104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63525" y="692465"/>
            <a:ext cx="1018244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Example: </a:t>
            </a:r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an </a:t>
            </a:r>
            <a:r>
              <a:rPr lang="en-US" sz="3000" dirty="0" err="1">
                <a:latin typeface="Segoe UI" panose="020B0502040204020203" pitchFamily="34" charset="0"/>
                <a:cs typeface="Segoe UI" panose="020B0502040204020203" pitchFamily="34" charset="0"/>
              </a:rPr>
              <a:t>enum</a:t>
            </a:r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 type from Grasshopper API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16690" y="4824721"/>
            <a:ext cx="10834577" cy="525886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altLang="en-US" sz="2000" dirty="0">
                <a:solidFill>
                  <a:srgbClr val="F38F8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altLang="en-US" sz="2000" dirty="0" err="1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enum</a:t>
            </a:r>
            <a:r>
              <a:rPr lang="en-US" altLang="en-US" sz="2000" dirty="0">
                <a:solidFill>
                  <a:srgbClr val="F38F8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GH_RuntimeMessageLevel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{ Blank, Remark, Warning, Error };</a:t>
            </a:r>
            <a:endParaRPr lang="en-US" altLang="en-US" sz="20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6691" y="4329613"/>
            <a:ext cx="3264193" cy="495108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Defined by Grasshopper API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16691" y="1800827"/>
            <a:ext cx="1414128" cy="495108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Previously</a:t>
            </a:r>
          </a:p>
        </p:txBody>
      </p:sp>
      <p:cxnSp>
        <p:nvCxnSpPr>
          <p:cNvPr id="3" name="Straight Arrow Connector 2"/>
          <p:cNvCxnSpPr/>
          <p:nvPr/>
        </p:nvCxnSpPr>
        <p:spPr>
          <a:xfrm flipH="1" flipV="1">
            <a:off x="4518838" y="2739627"/>
            <a:ext cx="382771" cy="568176"/>
          </a:xfrm>
          <a:prstGeom prst="straightConnector1">
            <a:avLst/>
          </a:prstGeom>
          <a:ln w="28575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3423684" y="3307803"/>
            <a:ext cx="3175869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dirty="0">
                <a:solidFill>
                  <a:srgbClr val="FFFF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An enumeration type</a:t>
            </a:r>
          </a:p>
        </p:txBody>
      </p:sp>
    </p:spTree>
    <p:extLst>
      <p:ext uri="{BB962C8B-B14F-4D97-AF65-F5344CB8AC3E}">
        <p14:creationId xmlns:p14="http://schemas.microsoft.com/office/powerpoint/2010/main" val="1047642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2" grpId="0" animBg="1"/>
      <p:bldP spid="8" grpId="0" animBg="1"/>
      <p:bldP spid="4" grpId="0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2457676"/>
            <a:ext cx="12191999" cy="1938992"/>
          </a:xfrm>
          <a:prstGeom prst="rect">
            <a:avLst/>
          </a:prstGeom>
          <a:noFill/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Static </a:t>
            </a:r>
            <a:r>
              <a:rPr lang="en-US" sz="6000" dirty="0">
                <a:latin typeface="Segoe UI" panose="020B0502040204020203" pitchFamily="34" charset="0"/>
                <a:cs typeface="Segoe UI" panose="020B0502040204020203" pitchFamily="34" charset="0"/>
              </a:rPr>
              <a:t>classes</a:t>
            </a:r>
          </a:p>
          <a:p>
            <a:pPr algn="ctr"/>
            <a:r>
              <a:rPr lang="en-US" sz="600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Static </a:t>
            </a:r>
            <a:r>
              <a:rPr lang="en-US" sz="6000">
                <a:latin typeface="Segoe UI" panose="020B0502040204020203" pitchFamily="34" charset="0"/>
                <a:cs typeface="Segoe UI" panose="020B0502040204020203" pitchFamily="34" charset="0"/>
              </a:rPr>
              <a:t>class members</a:t>
            </a:r>
            <a:endParaRPr lang="en-US" sz="60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105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545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0080" y="447379"/>
            <a:ext cx="523951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Static </a:t>
            </a:r>
            <a:r>
              <a:rPr lang="en-US" sz="3500" dirty="0">
                <a:latin typeface="Segoe UI" panose="020B0502040204020203" pitchFamily="34" charset="0"/>
                <a:cs typeface="Segoe UI" panose="020B0502040204020203" pitchFamily="34" charset="0"/>
              </a:rPr>
              <a:t>variables of a class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106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40080" y="2274806"/>
            <a:ext cx="10936224" cy="3819095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360000"/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struct</a:t>
            </a:r>
            <a:r>
              <a:rPr lang="en-US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Point3d</a:t>
            </a:r>
          </a:p>
          <a:p>
            <a:pPr defTabSz="3600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3600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X;</a:t>
            </a:r>
          </a:p>
          <a:p>
            <a:pPr defTabSz="3600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Y;</a:t>
            </a:r>
          </a:p>
          <a:p>
            <a:pPr defTabSz="3600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dirty="0">
                <a:solidFill>
                  <a:srgbClr val="F38F8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Z;</a:t>
            </a:r>
          </a:p>
          <a:p>
            <a:pPr defTabSz="360000"/>
            <a:endParaRPr lang="en-US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3600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Point3d() { ... }</a:t>
            </a:r>
          </a:p>
          <a:p>
            <a:pPr defTabSz="3600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Point3d(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X,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Y,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Z) { ... }</a:t>
            </a:r>
          </a:p>
          <a:p>
            <a:pPr defTabSz="360000"/>
            <a:endParaRPr lang="en-US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3600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DistanceTo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Point3d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other) { ... }</a:t>
            </a:r>
          </a:p>
          <a:p>
            <a:pPr defTabSz="360000"/>
            <a:endParaRPr lang="en-US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3600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...</a:t>
            </a:r>
          </a:p>
          <a:p>
            <a:pPr defTabSz="3600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0080" y="1311721"/>
            <a:ext cx="83850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Segoe UI" panose="020B0502040204020203" pitchFamily="34" charset="0"/>
                <a:cs typeface="Segoe UI" panose="020B0502040204020203" pitchFamily="34" charset="0"/>
              </a:rPr>
              <a:t>For example: </a:t>
            </a:r>
          </a:p>
          <a:p>
            <a:r>
              <a:rPr lang="en-US" sz="2200" dirty="0">
                <a:latin typeface="Segoe UI" panose="020B0502040204020203" pitchFamily="34" charset="0"/>
                <a:cs typeface="Segoe UI" panose="020B0502040204020203" pitchFamily="34" charset="0"/>
              </a:rPr>
              <a:t>Point3d (defined by </a:t>
            </a:r>
            <a:r>
              <a:rPr lang="en-US" sz="2200" dirty="0" err="1">
                <a:latin typeface="Segoe UI" panose="020B0502040204020203" pitchFamily="34" charset="0"/>
                <a:cs typeface="Segoe UI" panose="020B0502040204020203" pitchFamily="34" charset="0"/>
              </a:rPr>
              <a:t>RhinoCommon</a:t>
            </a:r>
            <a:r>
              <a:rPr lang="en-US" sz="2200" dirty="0">
                <a:latin typeface="Segoe UI" panose="020B0502040204020203" pitchFamily="34" charset="0"/>
                <a:cs typeface="Segoe UI" panose="020B0502040204020203" pitchFamily="34" charset="0"/>
              </a:rPr>
              <a:t>) is actually a </a:t>
            </a:r>
            <a:r>
              <a:rPr lang="en-US" sz="2200" dirty="0" err="1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struct</a:t>
            </a:r>
            <a:r>
              <a:rPr lang="en-US" sz="2200" dirty="0">
                <a:latin typeface="Segoe UI" panose="020B0502040204020203" pitchFamily="34" charset="0"/>
                <a:cs typeface="Segoe UI" panose="020B0502040204020203" pitchFamily="34" charset="0"/>
              </a:rPr>
              <a:t>, not a class</a:t>
            </a:r>
          </a:p>
        </p:txBody>
      </p:sp>
    </p:spTree>
    <p:extLst>
      <p:ext uri="{BB962C8B-B14F-4D97-AF65-F5344CB8AC3E}">
        <p14:creationId xmlns:p14="http://schemas.microsoft.com/office/powerpoint/2010/main" val="1250853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0080" y="447379"/>
            <a:ext cx="523951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Static </a:t>
            </a:r>
            <a:r>
              <a:rPr lang="en-US" sz="3500" dirty="0">
                <a:latin typeface="Segoe UI" panose="020B0502040204020203" pitchFamily="34" charset="0"/>
                <a:cs typeface="Segoe UI" panose="020B0502040204020203" pitchFamily="34" charset="0"/>
              </a:rPr>
              <a:t>functions of a class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107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47020" y="2158961"/>
            <a:ext cx="10936224" cy="1326105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360000"/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class</a:t>
            </a:r>
            <a:r>
              <a:rPr lang="en-US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Math</a:t>
            </a:r>
          </a:p>
          <a:p>
            <a:pPr defTabSz="3600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3600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static</a:t>
            </a:r>
            <a:r>
              <a:rPr lang="en-US" dirty="0">
                <a:solidFill>
                  <a:srgbClr val="F38F8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Cos(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angle) { ... }</a:t>
            </a:r>
          </a:p>
          <a:p>
            <a:pPr defTabSz="3600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7020" y="1030233"/>
            <a:ext cx="89660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Segoe UI" panose="020B0502040204020203" pitchFamily="34" charset="0"/>
                <a:cs typeface="Segoe UI" panose="020B0502040204020203" pitchFamily="34" charset="0"/>
              </a:rPr>
              <a:t>Called directly from the class, rather than from an instance of the class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7019" y="1662514"/>
            <a:ext cx="5330993" cy="495108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360000"/>
            <a:r>
              <a:rPr lang="en-US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Inside the Math class defined by .NET framework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40080" y="4344278"/>
            <a:ext cx="10936224" cy="495108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360000"/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result = </a:t>
            </a:r>
            <a:r>
              <a:rPr lang="en-US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Math</a:t>
            </a:r>
            <a:r>
              <a:rPr lang="en-US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.Cos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(3.14);</a:t>
            </a:r>
            <a:r>
              <a:rPr lang="en-US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F38F8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endParaRPr lang="en-US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0080" y="3847831"/>
            <a:ext cx="1591843" cy="495108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360000"/>
            <a:r>
              <a:rPr lang="en-US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Client Code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0080" y="5698598"/>
            <a:ext cx="10936224" cy="772107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360000"/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Math</a:t>
            </a:r>
            <a:r>
              <a:rPr lang="en-US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myMathObject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</a:t>
            </a:r>
            <a:r>
              <a:rPr lang="en-US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new</a:t>
            </a:r>
            <a:r>
              <a:rPr lang="en-US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Math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();</a:t>
            </a:r>
          </a:p>
          <a:p>
            <a:pPr defTabSz="360000"/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result = </a:t>
            </a:r>
            <a:r>
              <a:rPr lang="en-US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myMathObject.Cos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(3.14);</a:t>
            </a:r>
            <a:r>
              <a:rPr lang="en-US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F38F8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endParaRPr lang="en-US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40079" y="5203490"/>
            <a:ext cx="1591844" cy="495108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360000"/>
            <a:r>
              <a:rPr lang="en-US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Instead of ...</a:t>
            </a:r>
            <a:endParaRPr lang="en-US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7666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0080" y="447379"/>
            <a:ext cx="523951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Static </a:t>
            </a:r>
            <a:r>
              <a:rPr lang="en-US" sz="3500" dirty="0">
                <a:latin typeface="Segoe UI" panose="020B0502040204020203" pitchFamily="34" charset="0"/>
                <a:cs typeface="Segoe UI" panose="020B0502040204020203" pitchFamily="34" charset="0"/>
              </a:rPr>
              <a:t>functions of a class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108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47020" y="2158961"/>
            <a:ext cx="10936224" cy="1995519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360000"/>
            <a:r>
              <a:rPr lang="en-US" sz="165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165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5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class</a:t>
            </a:r>
            <a:r>
              <a:rPr lang="en-US" sz="165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5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NurbsCurve</a:t>
            </a:r>
            <a:endParaRPr lang="en-US" sz="1650" dirty="0">
              <a:solidFill>
                <a:srgbClr val="04CA7D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360000"/>
            <a:r>
              <a:rPr lang="en-US" sz="16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360000"/>
            <a:r>
              <a:rPr lang="en-US" sz="16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65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16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5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Point3d</a:t>
            </a:r>
            <a:r>
              <a:rPr lang="en-US" sz="16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5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PointAt</a:t>
            </a:r>
            <a:r>
              <a:rPr lang="en-US" sz="16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sz="165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16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t) { ... }</a:t>
            </a:r>
          </a:p>
          <a:p>
            <a:pPr defTabSz="360000"/>
            <a:endParaRPr lang="en-US" sz="165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360000"/>
            <a:r>
              <a:rPr lang="en-US" sz="16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65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static</a:t>
            </a:r>
            <a:r>
              <a:rPr lang="en-US" sz="16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5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1650" dirty="0">
                <a:solidFill>
                  <a:srgbClr val="F38F8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5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NurbsCurve</a:t>
            </a:r>
            <a:r>
              <a:rPr lang="en-US" sz="1650" dirty="0">
                <a:solidFill>
                  <a:srgbClr val="F38F8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Create(</a:t>
            </a:r>
            <a:r>
              <a:rPr lang="en-US" sz="165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bool</a:t>
            </a:r>
            <a:r>
              <a:rPr lang="en-US" sz="16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periodic, </a:t>
            </a:r>
            <a:r>
              <a:rPr lang="en-US" sz="165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int</a:t>
            </a:r>
            <a:r>
              <a:rPr lang="en-US" sz="16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degree, </a:t>
            </a:r>
            <a:r>
              <a:rPr lang="en-US" sz="165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IEnumerable</a:t>
            </a:r>
            <a:r>
              <a:rPr lang="en-US" sz="16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&lt;</a:t>
            </a:r>
            <a:r>
              <a:rPr lang="en-US" sz="165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Point3d</a:t>
            </a:r>
            <a:r>
              <a:rPr lang="en-US" sz="16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&gt; points)</a:t>
            </a:r>
          </a:p>
          <a:p>
            <a:pPr defTabSz="360000"/>
            <a:r>
              <a:rPr lang="en-US" sz="16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{ ... }</a:t>
            </a:r>
          </a:p>
          <a:p>
            <a:pPr defTabSz="360000"/>
            <a:r>
              <a:rPr lang="en-US" sz="16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7020" y="1030233"/>
            <a:ext cx="89660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Segoe UI" panose="020B0502040204020203" pitchFamily="34" charset="0"/>
                <a:cs typeface="Segoe UI" panose="020B0502040204020203" pitchFamily="34" charset="0"/>
              </a:rPr>
              <a:t>Called directly from the class, rather than from an instance of the class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7020" y="1662514"/>
            <a:ext cx="5507974" cy="495108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360000"/>
            <a:r>
              <a:rPr lang="en-US" dirty="0" err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NurbsCurve</a:t>
            </a:r>
            <a:r>
              <a:rPr lang="en-US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class definition (inside </a:t>
            </a:r>
            <a:r>
              <a:rPr lang="en-US" dirty="0" err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RhinoCommon</a:t>
            </a:r>
            <a:r>
              <a:rPr lang="en-US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20416" y="5993372"/>
            <a:ext cx="10936224" cy="472025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360000"/>
            <a:r>
              <a:rPr lang="en-US" sz="165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NurbsCurve</a:t>
            </a:r>
            <a:r>
              <a:rPr lang="en-US" sz="16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5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myCurve</a:t>
            </a:r>
            <a:r>
              <a:rPr lang="en-US" sz="16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</a:t>
            </a:r>
            <a:r>
              <a:rPr lang="en-US" sz="165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NurbsCurve</a:t>
            </a:r>
            <a:r>
              <a:rPr lang="en-US" sz="165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.Create</a:t>
            </a:r>
            <a:r>
              <a:rPr lang="en-US" sz="16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(...);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0416" y="5495586"/>
            <a:ext cx="8202012" cy="495108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Client Code 2: calling the </a:t>
            </a:r>
            <a:r>
              <a:rPr lang="en-US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Create</a:t>
            </a:r>
            <a:r>
              <a:rPr lang="en-US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function directly from the </a:t>
            </a:r>
            <a:r>
              <a:rPr lang="en-US" dirty="0" err="1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NurbsCurve</a:t>
            </a:r>
            <a:r>
              <a:rPr lang="en-US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class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0416" y="4837913"/>
            <a:ext cx="10936224" cy="472025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360000"/>
            <a:r>
              <a:rPr lang="en-US" sz="165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Point3d</a:t>
            </a:r>
            <a:r>
              <a:rPr lang="en-US" sz="165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5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pointOnCurve</a:t>
            </a:r>
            <a:r>
              <a:rPr lang="en-US" sz="16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</a:t>
            </a:r>
            <a:r>
              <a:rPr lang="en-US" sz="165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5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myCurve.PointAt</a:t>
            </a:r>
            <a:r>
              <a:rPr lang="en-US" sz="16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(0.5);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20415" y="4340127"/>
            <a:ext cx="9067251" cy="495108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Client Code 1: The </a:t>
            </a:r>
            <a:r>
              <a:rPr lang="en-US" dirty="0" err="1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PointAt</a:t>
            </a:r>
            <a:r>
              <a:rPr lang="en-US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function must be called on an </a:t>
            </a:r>
            <a:r>
              <a:rPr lang="en-US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instance</a:t>
            </a:r>
            <a:r>
              <a:rPr lang="en-US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of </a:t>
            </a:r>
            <a:r>
              <a:rPr lang="en-US" dirty="0" err="1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NurbsCurve</a:t>
            </a:r>
            <a:r>
              <a:rPr lang="en-US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class</a:t>
            </a:r>
          </a:p>
        </p:txBody>
      </p:sp>
    </p:spTree>
    <p:extLst>
      <p:ext uri="{BB962C8B-B14F-4D97-AF65-F5344CB8AC3E}">
        <p14:creationId xmlns:p14="http://schemas.microsoft.com/office/powerpoint/2010/main" val="3117861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0080" y="447379"/>
            <a:ext cx="523951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Static </a:t>
            </a:r>
            <a:r>
              <a:rPr lang="en-US" sz="3500" dirty="0">
                <a:latin typeface="Segoe UI" panose="020B0502040204020203" pitchFamily="34" charset="0"/>
                <a:cs typeface="Segoe UI" panose="020B0502040204020203" pitchFamily="34" charset="0"/>
              </a:rPr>
              <a:t>variables of a class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109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40081" y="2296470"/>
            <a:ext cx="10936224" cy="1326105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360000"/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class</a:t>
            </a:r>
            <a:r>
              <a:rPr lang="en-US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Math</a:t>
            </a:r>
          </a:p>
          <a:p>
            <a:pPr defTabSz="3600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3600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static</a:t>
            </a:r>
            <a:r>
              <a:rPr lang="en-US" dirty="0">
                <a:solidFill>
                  <a:srgbClr val="F38F8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PI = 3.1418...;</a:t>
            </a:r>
          </a:p>
          <a:p>
            <a:pPr defTabSz="3600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" y="1800023"/>
            <a:ext cx="5330993" cy="495108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360000"/>
            <a:r>
              <a:rPr lang="en-US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Inside the Math class defined by .NET framework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40080" y="4344278"/>
            <a:ext cx="10936224" cy="495108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360000"/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circleArea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</a:t>
            </a:r>
            <a:r>
              <a:rPr lang="en-US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Math</a:t>
            </a:r>
            <a:r>
              <a:rPr lang="en-US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.PI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* radius * radius</a:t>
            </a:r>
            <a:r>
              <a:rPr lang="en-US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F38F8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endParaRPr lang="en-US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0080" y="3847831"/>
            <a:ext cx="1591843" cy="495108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360000"/>
            <a:r>
              <a:rPr lang="en-US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Client Code</a:t>
            </a:r>
          </a:p>
        </p:txBody>
      </p:sp>
    </p:spTree>
    <p:extLst>
      <p:ext uri="{BB962C8B-B14F-4D97-AF65-F5344CB8AC3E}">
        <p14:creationId xmlns:p14="http://schemas.microsoft.com/office/powerpoint/2010/main" val="798351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4149" y="759044"/>
            <a:ext cx="11266562" cy="4665481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using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...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</a:p>
          <a:p>
            <a:pPr defTabSz="457200"/>
            <a:endParaRPr lang="en-US" sz="1700" dirty="0">
              <a:solidFill>
                <a:schemeClr val="accent1">
                  <a:lumMod val="40000"/>
                  <a:lumOff val="60000"/>
                </a:schemeClr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namespace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Workshop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 class 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MyFirstGrasshopperComponent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: 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GH_Component</a:t>
            </a:r>
            <a:endParaRPr lang="en-US" sz="1700" dirty="0">
              <a:solidFill>
                <a:srgbClr val="04CA7D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{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 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MyFirstGrasshopperComponent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()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: 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base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</a:t>
            </a:r>
            <a:r>
              <a:rPr lang="vi-VN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Construct Point</a:t>
            </a:r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</a:p>
          <a:p>
            <a:pPr defTabSz="457200"/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       "</a:t>
            </a:r>
            <a:r>
              <a:rPr lang="vi-VN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Pt</a:t>
            </a:r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       </a:t>
            </a:r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</a:t>
            </a:r>
            <a:r>
              <a:rPr lang="vi-VN" sz="16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Construct a point from (xzy)</a:t>
            </a:r>
            <a:r>
              <a:rPr lang="en-US" sz="16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coordinates"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</a:p>
          <a:p>
            <a:pPr defTabSz="457200"/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       </a:t>
            </a:r>
            <a:r>
              <a:rPr lang="en-US" sz="1700" dirty="0">
                <a:solidFill>
                  <a:srgbClr val="FFFF0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"Vector"</a:t>
            </a:r>
            <a:r>
              <a:rPr lang="vi-VN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</a:p>
          <a:p>
            <a:pPr defTabSz="457200"/>
            <a:r>
              <a:rPr lang="vi-VN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       </a:t>
            </a:r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"Subcategory"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{ }</a:t>
            </a:r>
          </a:p>
          <a:p>
            <a:pPr defTabSz="457200"/>
            <a:endParaRPr lang="en-US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...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}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4752834" y="3627284"/>
            <a:ext cx="7114650" cy="2923952"/>
            <a:chOff x="754347" y="4081472"/>
            <a:chExt cx="4957080" cy="2037242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3"/>
            <a:srcRect t="8031" r="27564" b="23542"/>
            <a:stretch/>
          </p:blipFill>
          <p:spPr>
            <a:xfrm>
              <a:off x="754347" y="4081472"/>
              <a:ext cx="4957080" cy="2037242"/>
            </a:xfrm>
            <a:prstGeom prst="rect">
              <a:avLst/>
            </a:prstGeom>
          </p:spPr>
        </p:pic>
        <p:sp>
          <p:nvSpPr>
            <p:cNvPr id="10" name="Oval 9"/>
            <p:cNvSpPr/>
            <p:nvPr/>
          </p:nvSpPr>
          <p:spPr>
            <a:xfrm>
              <a:off x="2451295" y="4447763"/>
              <a:ext cx="1403497" cy="691116"/>
            </a:xfrm>
            <a:prstGeom prst="ellipse">
              <a:avLst/>
            </a:prstGeom>
            <a:noFill/>
            <a:ln w="76200">
              <a:solidFill>
                <a:srgbClr val="FF00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11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94149" y="233158"/>
            <a:ext cx="3391042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constructor - example</a:t>
            </a:r>
          </a:p>
        </p:txBody>
      </p:sp>
    </p:spTree>
    <p:extLst>
      <p:ext uri="{BB962C8B-B14F-4D97-AF65-F5344CB8AC3E}">
        <p14:creationId xmlns:p14="http://schemas.microsoft.com/office/powerpoint/2010/main" val="1369287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0080" y="447379"/>
            <a:ext cx="523951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Static </a:t>
            </a:r>
            <a:r>
              <a:rPr lang="en-US" sz="3500" dirty="0">
                <a:latin typeface="Segoe UI" panose="020B0502040204020203" pitchFamily="34" charset="0"/>
                <a:cs typeface="Segoe UI" panose="020B0502040204020203" pitchFamily="34" charset="0"/>
              </a:rPr>
              <a:t>class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110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40080" y="2738921"/>
            <a:ext cx="10936224" cy="1326105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360000"/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static</a:t>
            </a:r>
            <a:r>
              <a:rPr lang="en-US" dirty="0">
                <a:solidFill>
                  <a:srgbClr val="F38F8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class</a:t>
            </a:r>
            <a:r>
              <a:rPr lang="en-US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Math</a:t>
            </a:r>
          </a:p>
          <a:p>
            <a:pPr defTabSz="3600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3600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...</a:t>
            </a:r>
          </a:p>
          <a:p>
            <a:pPr defTabSz="3600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0080" y="988106"/>
            <a:ext cx="523951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cannot be instantiated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0078" y="2153311"/>
            <a:ext cx="675377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e.g. The </a:t>
            </a:r>
            <a:r>
              <a:rPr lang="en-US" sz="2500" dirty="0">
                <a:solidFill>
                  <a:srgbClr val="92D05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Math</a:t>
            </a:r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 class is actually defined as static</a:t>
            </a:r>
          </a:p>
        </p:txBody>
      </p:sp>
    </p:spTree>
    <p:extLst>
      <p:ext uri="{BB962C8B-B14F-4D97-AF65-F5344CB8AC3E}">
        <p14:creationId xmlns:p14="http://schemas.microsoft.com/office/powerpoint/2010/main" val="1543859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0" grpId="0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111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0" y="2931941"/>
            <a:ext cx="12192000" cy="1323439"/>
          </a:xfrm>
          <a:prstGeom prst="rect">
            <a:avLst/>
          </a:prstGeom>
          <a:noFill/>
          <a:effectLst>
            <a:outerShdw blurRad="1524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Live example:</a:t>
            </a:r>
          </a:p>
          <a:p>
            <a:pPr algn="ctr"/>
            <a:r>
              <a:rPr lang="en-US" sz="4000" dirty="0">
                <a:latin typeface="Segoe UI" panose="020B0502040204020203" pitchFamily="34" charset="0"/>
                <a:cs typeface="Segoe UI" panose="020B0502040204020203" pitchFamily="34" charset="0"/>
              </a:rPr>
              <a:t>Defining a static </a:t>
            </a:r>
            <a:r>
              <a:rPr lang="en-US" sz="4000" dirty="0" err="1" smtClean="0">
                <a:latin typeface="Segoe UI" panose="020B0502040204020203" pitchFamily="34" charset="0"/>
                <a:cs typeface="Segoe UI" panose="020B0502040204020203" pitchFamily="34" charset="0"/>
              </a:rPr>
              <a:t>Util</a:t>
            </a:r>
            <a:r>
              <a:rPr lang="en-US" sz="4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4000" dirty="0">
                <a:latin typeface="Segoe UI" panose="020B0502040204020203" pitchFamily="34" charset="0"/>
                <a:cs typeface="Segoe UI" panose="020B0502040204020203" pitchFamily="34" charset="0"/>
              </a:rPr>
              <a:t>class</a:t>
            </a:r>
          </a:p>
        </p:txBody>
      </p:sp>
    </p:spTree>
    <p:extLst>
      <p:ext uri="{BB962C8B-B14F-4D97-AF65-F5344CB8AC3E}">
        <p14:creationId xmlns:p14="http://schemas.microsoft.com/office/powerpoint/2010/main" val="2528793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0080" y="447379"/>
            <a:ext cx="109423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>
                <a:latin typeface="Segoe UI" panose="020B0502040204020203" pitchFamily="34" charset="0"/>
                <a:cs typeface="Segoe UI" panose="020B0502040204020203" pitchFamily="34" charset="0"/>
              </a:rPr>
              <a:t>A static class that contains some handy utility routines </a:t>
            </a:r>
            <a:endParaRPr lang="en-US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112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48640" y="1204958"/>
            <a:ext cx="10936224" cy="4526981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200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 static</a:t>
            </a:r>
            <a:r>
              <a:rPr lang="en-US" sz="20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class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Util</a:t>
            </a:r>
            <a:endParaRPr lang="en-US" sz="2000" dirty="0">
              <a:solidFill>
                <a:srgbClr val="04CA7D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20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static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Random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random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</a:t>
            </a:r>
            <a:r>
              <a:rPr lang="en-US" sz="20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new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Random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();</a:t>
            </a:r>
          </a:p>
          <a:p>
            <a:pPr defTabSz="457200"/>
            <a:endParaRPr lang="en-US" sz="20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fr-FR" sz="20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fr-FR" sz="2000" dirty="0">
                <a:solidFill>
                  <a:srgbClr val="F38F8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fr-FR" sz="2000" dirty="0" err="1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static</a:t>
            </a:r>
            <a:r>
              <a:rPr lang="fr-FR" sz="2000" dirty="0">
                <a:solidFill>
                  <a:srgbClr val="F38F8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fr-FR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Point3d</a:t>
            </a:r>
            <a:r>
              <a:rPr lang="fr-FR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fr-FR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GetRandomPoint</a:t>
            </a:r>
            <a:r>
              <a:rPr lang="fr-FR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fr-FR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fr-FR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fr-FR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minX</a:t>
            </a:r>
            <a:r>
              <a:rPr lang="fr-FR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 </a:t>
            </a:r>
            <a:r>
              <a:rPr lang="fr-FR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fr-FR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fr-FR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maxX</a:t>
            </a:r>
            <a:r>
              <a:rPr lang="fr-FR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 </a:t>
            </a:r>
            <a:r>
              <a:rPr lang="fr-FR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fr-FR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fr-FR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minY</a:t>
            </a:r>
            <a:r>
              <a:rPr lang="fr-FR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 						       			      </a:t>
            </a:r>
            <a:r>
              <a:rPr lang="fr-FR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fr-FR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fr-FR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maxY</a:t>
            </a:r>
            <a:r>
              <a:rPr lang="fr-FR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 </a:t>
            </a:r>
            <a:r>
              <a:rPr lang="fr-FR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fr-FR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fr-FR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minZ</a:t>
            </a:r>
            <a:r>
              <a:rPr lang="fr-FR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 </a:t>
            </a:r>
            <a:r>
              <a:rPr lang="fr-FR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fr-FR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fr-FR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maxZ</a:t>
            </a:r>
            <a:r>
              <a:rPr lang="fr-FR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</a:t>
            </a:r>
          </a:p>
          <a:p>
            <a:pPr defTabSz="457200"/>
            <a:r>
              <a:rPr lang="fr-FR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fr-FR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</a:t>
            </a:r>
            <a:r>
              <a:rPr lang="fr-FR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fr-FR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x = </a:t>
            </a:r>
            <a:r>
              <a:rPr lang="fr-FR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minX</a:t>
            </a:r>
            <a:r>
              <a:rPr lang="fr-FR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+ (</a:t>
            </a:r>
            <a:r>
              <a:rPr lang="fr-FR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maxX</a:t>
            </a:r>
            <a:r>
              <a:rPr lang="fr-FR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- </a:t>
            </a:r>
            <a:r>
              <a:rPr lang="fr-FR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minX</a:t>
            </a:r>
            <a:r>
              <a:rPr lang="fr-FR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 * </a:t>
            </a:r>
            <a:r>
              <a:rPr lang="fr-FR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random.NextDouble</a:t>
            </a:r>
            <a:r>
              <a:rPr lang="fr-FR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();</a:t>
            </a:r>
          </a:p>
          <a:p>
            <a:pPr defTabSz="457200"/>
            <a:r>
              <a:rPr lang="fr-FR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y = </a:t>
            </a:r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minY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+ (</a:t>
            </a:r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maxY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- </a:t>
            </a:r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minY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 * </a:t>
            </a:r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random.NextDouble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();</a:t>
            </a:r>
          </a:p>
          <a:p>
            <a:pPr defTabSz="457200"/>
            <a:r>
              <a:rPr lang="en-US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z = </a:t>
            </a:r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minZ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+ (</a:t>
            </a:r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maxZ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- </a:t>
            </a:r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minZ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 * </a:t>
            </a:r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random.NextDouble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();</a:t>
            </a:r>
          </a:p>
          <a:p>
            <a:pPr defTabSz="457200"/>
            <a:endParaRPr lang="en-US" sz="20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2000" dirty="0">
                <a:solidFill>
                  <a:srgbClr val="F38F8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</a:t>
            </a:r>
            <a:r>
              <a:rPr lang="en-US" sz="20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return</a:t>
            </a:r>
            <a:r>
              <a:rPr lang="en-US" sz="2000" dirty="0">
                <a:solidFill>
                  <a:srgbClr val="F38F8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new</a:t>
            </a:r>
            <a:r>
              <a:rPr lang="en-US" sz="2000" dirty="0">
                <a:solidFill>
                  <a:srgbClr val="F38F8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Point3d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(x, y, z);</a:t>
            </a:r>
          </a:p>
          <a:p>
            <a:pPr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}</a:t>
            </a:r>
            <a:endParaRPr lang="en-US" sz="2000" dirty="0">
              <a:solidFill>
                <a:srgbClr val="04CA7D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105976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0080" y="447379"/>
            <a:ext cx="109423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>
                <a:latin typeface="Segoe UI" panose="020B0502040204020203" pitchFamily="34" charset="0"/>
                <a:cs typeface="Segoe UI" panose="020B0502040204020203" pitchFamily="34" charset="0"/>
              </a:rPr>
              <a:t>A static class that contains some handy utility routines </a:t>
            </a:r>
            <a:endParaRPr lang="en-US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113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48640" y="1204958"/>
            <a:ext cx="10936224" cy="4526981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20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static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class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Util</a:t>
            </a:r>
            <a:endParaRPr lang="en-US" sz="2000" dirty="0">
              <a:solidFill>
                <a:srgbClr val="04CA7D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...</a:t>
            </a:r>
          </a:p>
          <a:p>
            <a:pPr defTabSz="457200"/>
            <a:endParaRPr lang="en-US" sz="20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20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2000" dirty="0">
                <a:solidFill>
                  <a:srgbClr val="F38F8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static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Vector3d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GetRandomUnitVectorXY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()</a:t>
            </a:r>
          </a:p>
          <a:p>
            <a:pPr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{</a:t>
            </a:r>
          </a:p>
          <a:p>
            <a:pPr defTabSz="457200"/>
            <a:r>
              <a:rPr lang="en-US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angle = 2.0 * </a:t>
            </a:r>
            <a:r>
              <a:rPr lang="en-US" sz="20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Math</a:t>
            </a:r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.PI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* </a:t>
            </a:r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random.NextDouble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();</a:t>
            </a:r>
          </a:p>
          <a:p>
            <a:pPr defTabSz="457200"/>
            <a:endParaRPr lang="en-US" sz="20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x = </a:t>
            </a:r>
            <a:r>
              <a:rPr lang="en-US" sz="20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Math</a:t>
            </a:r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.Cos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(angle);</a:t>
            </a:r>
          </a:p>
          <a:p>
            <a:pPr defTabSz="457200"/>
            <a:r>
              <a:rPr lang="en-US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y = </a:t>
            </a:r>
            <a:r>
              <a:rPr lang="en-US" sz="20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Math</a:t>
            </a:r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.Sin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(angle);</a:t>
            </a:r>
          </a:p>
          <a:p>
            <a:pPr defTabSz="457200"/>
            <a:endParaRPr lang="en-US" sz="20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2000" dirty="0">
                <a:solidFill>
                  <a:srgbClr val="F38F8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</a:t>
            </a:r>
            <a:r>
              <a:rPr lang="en-US" sz="20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return</a:t>
            </a:r>
            <a:r>
              <a:rPr lang="en-US" sz="2000" dirty="0">
                <a:solidFill>
                  <a:srgbClr val="F38F8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new</a:t>
            </a:r>
            <a:r>
              <a:rPr lang="en-US" sz="2000" dirty="0">
                <a:solidFill>
                  <a:srgbClr val="F38F8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Vector3d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(x, y, 0.0);</a:t>
            </a:r>
          </a:p>
          <a:p>
            <a:pPr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}</a:t>
            </a:r>
          </a:p>
          <a:p>
            <a:pPr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175952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" y="2551415"/>
            <a:ext cx="12191999" cy="1477328"/>
          </a:xfrm>
          <a:prstGeom prst="rect">
            <a:avLst/>
          </a:prstGeom>
          <a:noFill/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Mesh Growth</a:t>
            </a:r>
          </a:p>
          <a:p>
            <a:pPr algn="ctr"/>
            <a:r>
              <a:rPr lang="en-US" sz="3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by subdivision and avoiding self-collision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114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291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" y="2456413"/>
            <a:ext cx="12191999" cy="1938992"/>
          </a:xfrm>
          <a:prstGeom prst="rect">
            <a:avLst/>
          </a:prstGeom>
          <a:noFill/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Mesh in </a:t>
            </a:r>
            <a:r>
              <a:rPr lang="en-US" sz="6000" dirty="0" err="1" smtClean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RhinoCommon</a:t>
            </a:r>
            <a:endParaRPr lang="en-US" sz="3000" dirty="0">
              <a:solidFill>
                <a:srgbClr val="FFAA5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en-US" sz="6000" dirty="0">
              <a:solidFill>
                <a:srgbClr val="FFAA5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115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87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116</a:t>
            </a:fld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38A10BE2-CEBB-4682-BF8B-68796F424B55}"/>
              </a:ext>
            </a:extLst>
          </p:cNvPr>
          <p:cNvSpPr/>
          <p:nvPr/>
        </p:nvSpPr>
        <p:spPr>
          <a:xfrm>
            <a:off x="2816360" y="1667438"/>
            <a:ext cx="540689" cy="5406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1</a:t>
            </a:r>
            <a:endParaRPr lang="en-GB" b="1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D61DC261-5F1E-430B-B6C8-1D9341BFA595}"/>
              </a:ext>
            </a:extLst>
          </p:cNvPr>
          <p:cNvSpPr/>
          <p:nvPr/>
        </p:nvSpPr>
        <p:spPr>
          <a:xfrm>
            <a:off x="972400" y="3392271"/>
            <a:ext cx="540689" cy="5406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0</a:t>
            </a:r>
            <a:endParaRPr lang="en-GB" b="1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692A1339-F5E8-4759-AB52-6EBB6596871F}"/>
              </a:ext>
            </a:extLst>
          </p:cNvPr>
          <p:cNvSpPr/>
          <p:nvPr/>
        </p:nvSpPr>
        <p:spPr>
          <a:xfrm>
            <a:off x="4937448" y="3226577"/>
            <a:ext cx="540689" cy="5406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2</a:t>
            </a:r>
            <a:endParaRPr lang="en-GB" b="1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A9EBD21F-33A6-4B0A-8921-A128C4169726}"/>
              </a:ext>
            </a:extLst>
          </p:cNvPr>
          <p:cNvSpPr/>
          <p:nvPr/>
        </p:nvSpPr>
        <p:spPr>
          <a:xfrm>
            <a:off x="2883219" y="5306965"/>
            <a:ext cx="540689" cy="5406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3</a:t>
            </a:r>
            <a:endParaRPr lang="en-GB" b="1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76F4F04D-06C8-4542-8AB6-EF6F01188C05}"/>
              </a:ext>
            </a:extLst>
          </p:cNvPr>
          <p:cNvSpPr/>
          <p:nvPr/>
        </p:nvSpPr>
        <p:spPr>
          <a:xfrm>
            <a:off x="5852160" y="776033"/>
            <a:ext cx="540689" cy="5406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4</a:t>
            </a:r>
            <a:endParaRPr lang="en-GB" b="1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CA4DB53D-5205-43CD-8E80-74C919D7BE9B}"/>
              </a:ext>
            </a:extLst>
          </p:cNvPr>
          <p:cNvSpPr/>
          <p:nvPr/>
        </p:nvSpPr>
        <p:spPr>
          <a:xfrm>
            <a:off x="6030452" y="5577309"/>
            <a:ext cx="540689" cy="5406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5</a:t>
            </a:r>
            <a:endParaRPr lang="en-GB" b="1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254DD5C5-ABBC-469E-951B-726549EB9887}"/>
              </a:ext>
            </a:extLst>
          </p:cNvPr>
          <p:cNvCxnSpPr>
            <a:cxnSpLocks/>
          </p:cNvCxnSpPr>
          <p:nvPr/>
        </p:nvCxnSpPr>
        <p:spPr>
          <a:xfrm flipV="1">
            <a:off x="3299880" y="3662616"/>
            <a:ext cx="1637568" cy="1638536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0CCEC112-0FFF-4B3C-A84D-784E3A6243D6}"/>
              </a:ext>
            </a:extLst>
          </p:cNvPr>
          <p:cNvCxnSpPr>
            <a:cxnSpLocks/>
          </p:cNvCxnSpPr>
          <p:nvPr/>
        </p:nvCxnSpPr>
        <p:spPr>
          <a:xfrm>
            <a:off x="3536150" y="5636418"/>
            <a:ext cx="2494302" cy="100773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AB4768F3-46D6-461F-9F01-534FE084D978}"/>
              </a:ext>
            </a:extLst>
          </p:cNvPr>
          <p:cNvCxnSpPr>
            <a:cxnSpLocks/>
          </p:cNvCxnSpPr>
          <p:nvPr/>
        </p:nvCxnSpPr>
        <p:spPr>
          <a:xfrm>
            <a:off x="5485480" y="3776716"/>
            <a:ext cx="815316" cy="1741485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80B6E973-9366-473F-A8B1-E0961D281557}"/>
              </a:ext>
            </a:extLst>
          </p:cNvPr>
          <p:cNvCxnSpPr>
            <a:cxnSpLocks/>
          </p:cNvCxnSpPr>
          <p:nvPr/>
        </p:nvCxnSpPr>
        <p:spPr>
          <a:xfrm flipH="1" flipV="1">
            <a:off x="3299880" y="2161189"/>
            <a:ext cx="1570709" cy="1167313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C7FB1DC1-61AE-44FD-B3B9-4B0D7E9B14EA}"/>
              </a:ext>
            </a:extLst>
          </p:cNvPr>
          <p:cNvCxnSpPr>
            <a:cxnSpLocks/>
          </p:cNvCxnSpPr>
          <p:nvPr/>
        </p:nvCxnSpPr>
        <p:spPr>
          <a:xfrm flipH="1">
            <a:off x="1584146" y="2271971"/>
            <a:ext cx="1299073" cy="1224950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78818661-AD6D-4EB2-943C-389ABC364715}"/>
              </a:ext>
            </a:extLst>
          </p:cNvPr>
          <p:cNvCxnSpPr>
            <a:cxnSpLocks/>
          </p:cNvCxnSpPr>
          <p:nvPr/>
        </p:nvCxnSpPr>
        <p:spPr>
          <a:xfrm>
            <a:off x="1558710" y="3896056"/>
            <a:ext cx="1324509" cy="1405095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D19700E2-AEE4-4930-AC20-A87BA4ECF877}"/>
              </a:ext>
            </a:extLst>
          </p:cNvPr>
          <p:cNvCxnSpPr>
            <a:cxnSpLocks/>
          </p:cNvCxnSpPr>
          <p:nvPr/>
        </p:nvCxnSpPr>
        <p:spPr>
          <a:xfrm flipV="1">
            <a:off x="5287250" y="1326172"/>
            <a:ext cx="630959" cy="1806481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40606539-FCCA-4AC1-9FE9-D9FFE6456927}"/>
              </a:ext>
            </a:extLst>
          </p:cNvPr>
          <p:cNvCxnSpPr>
            <a:cxnSpLocks/>
          </p:cNvCxnSpPr>
          <p:nvPr/>
        </p:nvCxnSpPr>
        <p:spPr>
          <a:xfrm flipV="1">
            <a:off x="3357049" y="996719"/>
            <a:ext cx="2416507" cy="724092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7" name="Oval 66">
            <a:extLst>
              <a:ext uri="{FF2B5EF4-FFF2-40B4-BE49-F238E27FC236}">
                <a16:creationId xmlns:a16="http://schemas.microsoft.com/office/drawing/2014/main" id="{5AD26792-C3A7-4DB2-BBAA-E7E423BE2391}"/>
              </a:ext>
            </a:extLst>
          </p:cNvPr>
          <p:cNvSpPr/>
          <p:nvPr/>
        </p:nvSpPr>
        <p:spPr>
          <a:xfrm>
            <a:off x="2975273" y="3424271"/>
            <a:ext cx="540689" cy="54068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1</a:t>
            </a:r>
            <a:endParaRPr lang="en-GB" b="1" dirty="0">
              <a:solidFill>
                <a:schemeClr val="bg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FDA1ED5A-5F28-436C-89E0-FE78CF22D5D0}"/>
              </a:ext>
            </a:extLst>
          </p:cNvPr>
          <p:cNvSpPr/>
          <p:nvPr/>
        </p:nvSpPr>
        <p:spPr>
          <a:xfrm>
            <a:off x="4616113" y="1905885"/>
            <a:ext cx="540689" cy="540689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0</a:t>
            </a:r>
            <a:endParaRPr lang="en-GB" b="1" dirty="0">
              <a:solidFill>
                <a:schemeClr val="bg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88" name="Oval 87">
            <a:extLst>
              <a:ext uri="{FF2B5EF4-FFF2-40B4-BE49-F238E27FC236}">
                <a16:creationId xmlns:a16="http://schemas.microsoft.com/office/drawing/2014/main" id="{518E0FAA-0E1C-4469-9B1F-9BFF7B11CE3D}"/>
              </a:ext>
            </a:extLst>
          </p:cNvPr>
          <p:cNvSpPr/>
          <p:nvPr/>
        </p:nvSpPr>
        <p:spPr>
          <a:xfrm>
            <a:off x="4735259" y="4620693"/>
            <a:ext cx="540689" cy="540689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2</a:t>
            </a:r>
            <a:endParaRPr lang="en-GB" b="1" dirty="0">
              <a:solidFill>
                <a:schemeClr val="bg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91" name="Rectangle 90"/>
          <p:cNvSpPr/>
          <p:nvPr/>
        </p:nvSpPr>
        <p:spPr>
          <a:xfrm>
            <a:off x="6987712" y="2923142"/>
            <a:ext cx="442177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Iosevka" panose="02000509000000000000" pitchFamily="49" charset="0"/>
                <a:ea typeface="Iosevka" panose="02000509000000000000" pitchFamily="49" charset="0"/>
              </a:rPr>
              <a:t>Faces[0] refers to v2, v4, v1</a:t>
            </a:r>
          </a:p>
          <a:p>
            <a:r>
              <a:rPr lang="en-US" sz="2000" dirty="0" smtClean="0">
                <a:latin typeface="Iosevka" panose="02000509000000000000" pitchFamily="49" charset="0"/>
                <a:ea typeface="Iosevka" panose="02000509000000000000" pitchFamily="49" charset="0"/>
              </a:rPr>
              <a:t>Faces[1] </a:t>
            </a:r>
            <a:r>
              <a:rPr lang="en-US" sz="2000" dirty="0">
                <a:latin typeface="Iosevka" panose="02000509000000000000" pitchFamily="49" charset="0"/>
                <a:ea typeface="Iosevka" panose="02000509000000000000" pitchFamily="49" charset="0"/>
              </a:rPr>
              <a:t>refers to </a:t>
            </a:r>
            <a:r>
              <a:rPr lang="en-US" sz="2000" dirty="0" smtClean="0">
                <a:latin typeface="Iosevka" panose="02000509000000000000" pitchFamily="49" charset="0"/>
                <a:ea typeface="Iosevka" panose="02000509000000000000" pitchFamily="49" charset="0"/>
              </a:rPr>
              <a:t>v0, v3, v2, v1 </a:t>
            </a:r>
            <a:endParaRPr lang="en-US" sz="2000" dirty="0"/>
          </a:p>
          <a:p>
            <a:r>
              <a:rPr lang="en-US" sz="2000" dirty="0" smtClean="0">
                <a:latin typeface="Iosevka" panose="02000509000000000000" pitchFamily="49" charset="0"/>
                <a:ea typeface="Iosevka" panose="02000509000000000000" pitchFamily="49" charset="0"/>
              </a:rPr>
              <a:t>Faces[2] </a:t>
            </a:r>
            <a:r>
              <a:rPr lang="en-US" sz="2000" dirty="0">
                <a:latin typeface="Iosevka" panose="02000509000000000000" pitchFamily="49" charset="0"/>
                <a:ea typeface="Iosevka" panose="02000509000000000000" pitchFamily="49" charset="0"/>
              </a:rPr>
              <a:t>refers to </a:t>
            </a:r>
            <a:r>
              <a:rPr lang="en-US" sz="2000" dirty="0" smtClean="0">
                <a:latin typeface="Iosevka" panose="02000509000000000000" pitchFamily="49" charset="0"/>
                <a:ea typeface="Iosevka" panose="02000509000000000000" pitchFamily="49" charset="0"/>
              </a:rPr>
              <a:t>v2, </a:t>
            </a:r>
            <a:r>
              <a:rPr lang="en-US" sz="2000" dirty="0">
                <a:latin typeface="Iosevka" panose="02000509000000000000" pitchFamily="49" charset="0"/>
                <a:ea typeface="Iosevka" panose="02000509000000000000" pitchFamily="49" charset="0"/>
              </a:rPr>
              <a:t>v3, </a:t>
            </a:r>
            <a:r>
              <a:rPr lang="en-US" sz="2000" dirty="0" smtClean="0">
                <a:latin typeface="Iosevka" panose="02000509000000000000" pitchFamily="49" charset="0"/>
                <a:ea typeface="Iosevka" panose="02000509000000000000" pitchFamily="49" charset="0"/>
              </a:rPr>
              <a:t>v5</a:t>
            </a:r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9262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" y="2551415"/>
            <a:ext cx="12191999" cy="1477328"/>
          </a:xfrm>
          <a:prstGeom prst="rect">
            <a:avLst/>
          </a:prstGeom>
          <a:noFill/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6000" dirty="0" err="1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Halfedge</a:t>
            </a:r>
            <a:r>
              <a:rPr lang="en-US" sz="6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Mesh</a:t>
            </a:r>
          </a:p>
          <a:p>
            <a:pPr algn="ctr"/>
            <a:r>
              <a:rPr lang="en-US" sz="3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An alternative way to represent a mesh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117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580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118</a:t>
            </a:fld>
            <a:endParaRPr lang="en-US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38A10BE2-CEBB-4682-BF8B-68796F424B55}"/>
              </a:ext>
            </a:extLst>
          </p:cNvPr>
          <p:cNvSpPr/>
          <p:nvPr/>
        </p:nvSpPr>
        <p:spPr>
          <a:xfrm>
            <a:off x="3060200" y="1528101"/>
            <a:ext cx="540689" cy="5406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1</a:t>
            </a:r>
            <a:endParaRPr lang="en-GB" b="1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D61DC261-5F1E-430B-B6C8-1D9341BFA595}"/>
              </a:ext>
            </a:extLst>
          </p:cNvPr>
          <p:cNvSpPr/>
          <p:nvPr/>
        </p:nvSpPr>
        <p:spPr>
          <a:xfrm>
            <a:off x="1216240" y="3252934"/>
            <a:ext cx="540689" cy="5406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0</a:t>
            </a:r>
            <a:endParaRPr lang="en-GB" b="1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92A1339-F5E8-4759-AB52-6EBB6596871F}"/>
              </a:ext>
            </a:extLst>
          </p:cNvPr>
          <p:cNvSpPr/>
          <p:nvPr/>
        </p:nvSpPr>
        <p:spPr>
          <a:xfrm>
            <a:off x="5181288" y="3087240"/>
            <a:ext cx="540689" cy="5406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2</a:t>
            </a:r>
            <a:endParaRPr lang="en-GB" b="1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9EBD21F-33A6-4B0A-8921-A128C4169726}"/>
              </a:ext>
            </a:extLst>
          </p:cNvPr>
          <p:cNvSpPr/>
          <p:nvPr/>
        </p:nvSpPr>
        <p:spPr>
          <a:xfrm>
            <a:off x="3127059" y="5167628"/>
            <a:ext cx="540689" cy="5406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3</a:t>
            </a:r>
            <a:endParaRPr lang="en-GB" b="1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6F4F04D-06C8-4542-8AB6-EF6F01188C05}"/>
              </a:ext>
            </a:extLst>
          </p:cNvPr>
          <p:cNvSpPr/>
          <p:nvPr/>
        </p:nvSpPr>
        <p:spPr>
          <a:xfrm>
            <a:off x="6096000" y="636696"/>
            <a:ext cx="540689" cy="5406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4</a:t>
            </a:r>
            <a:endParaRPr lang="en-GB" b="1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A4DB53D-5205-43CD-8E80-74C919D7BE9B}"/>
              </a:ext>
            </a:extLst>
          </p:cNvPr>
          <p:cNvSpPr/>
          <p:nvPr/>
        </p:nvSpPr>
        <p:spPr>
          <a:xfrm>
            <a:off x="6274292" y="5437972"/>
            <a:ext cx="540689" cy="5406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5</a:t>
            </a:r>
            <a:endParaRPr lang="en-GB" b="1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254DD5C5-ABBC-469E-951B-726549EB9887}"/>
              </a:ext>
            </a:extLst>
          </p:cNvPr>
          <p:cNvCxnSpPr>
            <a:cxnSpLocks/>
          </p:cNvCxnSpPr>
          <p:nvPr/>
        </p:nvCxnSpPr>
        <p:spPr>
          <a:xfrm flipV="1">
            <a:off x="3543720" y="3523279"/>
            <a:ext cx="1637568" cy="1638536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AD068B85-EC68-48CB-9300-61052D02475A}"/>
              </a:ext>
            </a:extLst>
          </p:cNvPr>
          <p:cNvCxnSpPr>
            <a:cxnSpLocks/>
          </p:cNvCxnSpPr>
          <p:nvPr/>
        </p:nvCxnSpPr>
        <p:spPr>
          <a:xfrm flipH="1">
            <a:off x="3667748" y="3666686"/>
            <a:ext cx="1625783" cy="1619157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0CCEC112-0FFF-4B3C-A84D-784E3A6243D6}"/>
              </a:ext>
            </a:extLst>
          </p:cNvPr>
          <p:cNvCxnSpPr>
            <a:cxnSpLocks/>
          </p:cNvCxnSpPr>
          <p:nvPr/>
        </p:nvCxnSpPr>
        <p:spPr>
          <a:xfrm>
            <a:off x="3779990" y="5497081"/>
            <a:ext cx="2494302" cy="100773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A21F72C6-E46B-4C47-8CCC-E85C7F4AA84F}"/>
              </a:ext>
            </a:extLst>
          </p:cNvPr>
          <p:cNvCxnSpPr>
            <a:cxnSpLocks/>
          </p:cNvCxnSpPr>
          <p:nvPr/>
        </p:nvCxnSpPr>
        <p:spPr>
          <a:xfrm flipH="1" flipV="1">
            <a:off x="3667748" y="5656962"/>
            <a:ext cx="2494302" cy="105618"/>
          </a:xfrm>
          <a:prstGeom prst="straightConnector1">
            <a:avLst/>
          </a:prstGeom>
          <a:ln w="38100">
            <a:solidFill>
              <a:schemeClr val="bg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D9C5CBAA-6CD0-4962-9ED5-4F25C4FA9207}"/>
              </a:ext>
            </a:extLst>
          </p:cNvPr>
          <p:cNvCxnSpPr>
            <a:cxnSpLocks/>
          </p:cNvCxnSpPr>
          <p:nvPr/>
        </p:nvCxnSpPr>
        <p:spPr>
          <a:xfrm flipH="1" flipV="1">
            <a:off x="5597949" y="3684128"/>
            <a:ext cx="768397" cy="1694737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AB4768F3-46D6-461F-9F01-534FE084D978}"/>
              </a:ext>
            </a:extLst>
          </p:cNvPr>
          <p:cNvCxnSpPr>
            <a:cxnSpLocks/>
          </p:cNvCxnSpPr>
          <p:nvPr/>
        </p:nvCxnSpPr>
        <p:spPr>
          <a:xfrm>
            <a:off x="5729320" y="3637379"/>
            <a:ext cx="815316" cy="1741485"/>
          </a:xfrm>
          <a:prstGeom prst="straightConnector1">
            <a:avLst/>
          </a:prstGeom>
          <a:ln w="38100">
            <a:solidFill>
              <a:schemeClr val="bg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80B6E973-9366-473F-A8B1-E0961D281557}"/>
              </a:ext>
            </a:extLst>
          </p:cNvPr>
          <p:cNvCxnSpPr>
            <a:cxnSpLocks/>
          </p:cNvCxnSpPr>
          <p:nvPr/>
        </p:nvCxnSpPr>
        <p:spPr>
          <a:xfrm flipH="1" flipV="1">
            <a:off x="3543720" y="2021852"/>
            <a:ext cx="1570709" cy="1167313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F331D493-1725-49E7-84F4-B71BDE4A0C56}"/>
              </a:ext>
            </a:extLst>
          </p:cNvPr>
          <p:cNvCxnSpPr>
            <a:cxnSpLocks/>
          </p:cNvCxnSpPr>
          <p:nvPr/>
        </p:nvCxnSpPr>
        <p:spPr>
          <a:xfrm>
            <a:off x="3667748" y="1915588"/>
            <a:ext cx="1625783" cy="1178641"/>
          </a:xfrm>
          <a:prstGeom prst="straightConnector1">
            <a:avLst/>
          </a:prstGeom>
          <a:ln w="38100">
            <a:solidFill>
              <a:srgbClr val="92D05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C7FB1DC1-61AE-44FD-B3B9-4B0D7E9B14EA}"/>
              </a:ext>
            </a:extLst>
          </p:cNvPr>
          <p:cNvCxnSpPr>
            <a:cxnSpLocks/>
          </p:cNvCxnSpPr>
          <p:nvPr/>
        </p:nvCxnSpPr>
        <p:spPr>
          <a:xfrm flipH="1">
            <a:off x="1827986" y="2132634"/>
            <a:ext cx="1299073" cy="1224950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78818661-AD6D-4EB2-943C-389ABC364715}"/>
              </a:ext>
            </a:extLst>
          </p:cNvPr>
          <p:cNvCxnSpPr>
            <a:cxnSpLocks/>
          </p:cNvCxnSpPr>
          <p:nvPr/>
        </p:nvCxnSpPr>
        <p:spPr>
          <a:xfrm>
            <a:off x="1802550" y="3756719"/>
            <a:ext cx="1324509" cy="1405095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06C2D7A9-AD7D-42CE-9736-584419069EF9}"/>
              </a:ext>
            </a:extLst>
          </p:cNvPr>
          <p:cNvCxnSpPr>
            <a:cxnSpLocks/>
          </p:cNvCxnSpPr>
          <p:nvPr/>
        </p:nvCxnSpPr>
        <p:spPr>
          <a:xfrm flipH="1" flipV="1">
            <a:off x="1690308" y="3873561"/>
            <a:ext cx="1270737" cy="1318804"/>
          </a:xfrm>
          <a:prstGeom prst="straightConnector1">
            <a:avLst/>
          </a:prstGeom>
          <a:ln w="38100">
            <a:solidFill>
              <a:schemeClr val="bg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4FDF0404-E6FF-4992-8BB7-27FFBB408855}"/>
              </a:ext>
            </a:extLst>
          </p:cNvPr>
          <p:cNvCxnSpPr>
            <a:cxnSpLocks/>
          </p:cNvCxnSpPr>
          <p:nvPr/>
        </p:nvCxnSpPr>
        <p:spPr>
          <a:xfrm flipV="1">
            <a:off x="1742916" y="1975963"/>
            <a:ext cx="1317284" cy="1246420"/>
          </a:xfrm>
          <a:prstGeom prst="straightConnector1">
            <a:avLst/>
          </a:prstGeom>
          <a:ln w="38100">
            <a:solidFill>
              <a:schemeClr val="bg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D19700E2-AEE4-4930-AC20-A87BA4ECF877}"/>
              </a:ext>
            </a:extLst>
          </p:cNvPr>
          <p:cNvCxnSpPr>
            <a:cxnSpLocks/>
          </p:cNvCxnSpPr>
          <p:nvPr/>
        </p:nvCxnSpPr>
        <p:spPr>
          <a:xfrm flipV="1">
            <a:off x="5531090" y="1186835"/>
            <a:ext cx="630959" cy="1806481"/>
          </a:xfrm>
          <a:prstGeom prst="straightConnector1">
            <a:avLst/>
          </a:prstGeom>
          <a:ln w="38100">
            <a:solidFill>
              <a:srgbClr val="92D05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1D9B11E6-418F-446C-A524-16A03651FC0C}"/>
              </a:ext>
            </a:extLst>
          </p:cNvPr>
          <p:cNvCxnSpPr>
            <a:cxnSpLocks/>
          </p:cNvCxnSpPr>
          <p:nvPr/>
        </p:nvCxnSpPr>
        <p:spPr>
          <a:xfrm flipH="1">
            <a:off x="5655118" y="1269600"/>
            <a:ext cx="619175" cy="1808190"/>
          </a:xfrm>
          <a:prstGeom prst="straightConnector1">
            <a:avLst/>
          </a:prstGeom>
          <a:ln w="38100">
            <a:solidFill>
              <a:schemeClr val="bg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F86FDE31-B5FA-461A-9612-6103781DC159}"/>
              </a:ext>
            </a:extLst>
          </p:cNvPr>
          <p:cNvCxnSpPr>
            <a:cxnSpLocks/>
          </p:cNvCxnSpPr>
          <p:nvPr/>
        </p:nvCxnSpPr>
        <p:spPr>
          <a:xfrm flipH="1">
            <a:off x="3667748" y="1058362"/>
            <a:ext cx="2349648" cy="666519"/>
          </a:xfrm>
          <a:prstGeom prst="straightConnector1">
            <a:avLst/>
          </a:prstGeom>
          <a:ln w="38100">
            <a:solidFill>
              <a:srgbClr val="92D05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40606539-FCCA-4AC1-9FE9-D9FFE6456927}"/>
              </a:ext>
            </a:extLst>
          </p:cNvPr>
          <p:cNvCxnSpPr>
            <a:cxnSpLocks/>
          </p:cNvCxnSpPr>
          <p:nvPr/>
        </p:nvCxnSpPr>
        <p:spPr>
          <a:xfrm flipV="1">
            <a:off x="3600889" y="857382"/>
            <a:ext cx="2416507" cy="724092"/>
          </a:xfrm>
          <a:prstGeom prst="straightConnector1">
            <a:avLst/>
          </a:prstGeom>
          <a:ln w="38100">
            <a:solidFill>
              <a:schemeClr val="bg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8" name="Oval 67">
            <a:extLst>
              <a:ext uri="{FF2B5EF4-FFF2-40B4-BE49-F238E27FC236}">
                <a16:creationId xmlns:a16="http://schemas.microsoft.com/office/drawing/2014/main" id="{5AD26792-C3A7-4DB2-BBAA-E7E423BE2391}"/>
              </a:ext>
            </a:extLst>
          </p:cNvPr>
          <p:cNvSpPr/>
          <p:nvPr/>
        </p:nvSpPr>
        <p:spPr>
          <a:xfrm>
            <a:off x="3219113" y="3284934"/>
            <a:ext cx="540689" cy="54068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1</a:t>
            </a:r>
            <a:endParaRPr lang="en-GB" b="1" dirty="0">
              <a:solidFill>
                <a:schemeClr val="bg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FDA1ED5A-5F28-436C-89E0-FE78CF22D5D0}"/>
              </a:ext>
            </a:extLst>
          </p:cNvPr>
          <p:cNvSpPr/>
          <p:nvPr/>
        </p:nvSpPr>
        <p:spPr>
          <a:xfrm>
            <a:off x="4859953" y="1766548"/>
            <a:ext cx="540689" cy="540689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0</a:t>
            </a:r>
            <a:endParaRPr lang="en-GB" b="1" dirty="0">
              <a:solidFill>
                <a:schemeClr val="bg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518E0FAA-0E1C-4469-9B1F-9BFF7B11CE3D}"/>
              </a:ext>
            </a:extLst>
          </p:cNvPr>
          <p:cNvSpPr/>
          <p:nvPr/>
        </p:nvSpPr>
        <p:spPr>
          <a:xfrm>
            <a:off x="4979099" y="4481356"/>
            <a:ext cx="540689" cy="540689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2</a:t>
            </a:r>
            <a:endParaRPr lang="en-GB" b="1" dirty="0">
              <a:solidFill>
                <a:schemeClr val="bg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D7D884AB-BF85-4989-8D43-3F327A8D46DB}"/>
              </a:ext>
            </a:extLst>
          </p:cNvPr>
          <p:cNvSpPr/>
          <p:nvPr/>
        </p:nvSpPr>
        <p:spPr>
          <a:xfrm>
            <a:off x="3957561" y="3918577"/>
            <a:ext cx="540689" cy="54068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C000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0</a:t>
            </a:r>
            <a:endParaRPr lang="en-GB" b="1" dirty="0">
              <a:solidFill>
                <a:srgbClr val="FFC000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4DE1BC45-32AB-43EB-804C-61CB55458E93}"/>
              </a:ext>
            </a:extLst>
          </p:cNvPr>
          <p:cNvSpPr/>
          <p:nvPr/>
        </p:nvSpPr>
        <p:spPr>
          <a:xfrm>
            <a:off x="3957561" y="2526686"/>
            <a:ext cx="540689" cy="54068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C000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2</a:t>
            </a:r>
            <a:endParaRPr lang="en-GB" b="1" dirty="0">
              <a:solidFill>
                <a:srgbClr val="FFC000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D5FBCFC8-CE26-4E6E-BB59-204370AC3F09}"/>
              </a:ext>
            </a:extLst>
          </p:cNvPr>
          <p:cNvSpPr/>
          <p:nvPr/>
        </p:nvSpPr>
        <p:spPr>
          <a:xfrm>
            <a:off x="2392972" y="2561826"/>
            <a:ext cx="540689" cy="54068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C000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4</a:t>
            </a:r>
            <a:endParaRPr lang="en-GB" b="1" dirty="0">
              <a:solidFill>
                <a:srgbClr val="FFC000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88D11EA1-93CE-42D7-BC0B-FB8DBA4C9ACF}"/>
              </a:ext>
            </a:extLst>
          </p:cNvPr>
          <p:cNvSpPr/>
          <p:nvPr/>
        </p:nvSpPr>
        <p:spPr>
          <a:xfrm>
            <a:off x="2325149" y="4072202"/>
            <a:ext cx="540689" cy="54068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C000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6</a:t>
            </a:r>
            <a:endParaRPr lang="en-GB" b="1" dirty="0">
              <a:solidFill>
                <a:srgbClr val="FFC000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7168C4CE-2F20-48AE-A88C-93367729A7C2}"/>
              </a:ext>
            </a:extLst>
          </p:cNvPr>
          <p:cNvSpPr/>
          <p:nvPr/>
        </p:nvSpPr>
        <p:spPr>
          <a:xfrm>
            <a:off x="4315088" y="2107711"/>
            <a:ext cx="540689" cy="54068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3</a:t>
            </a:r>
            <a:endParaRPr lang="en-GB" b="1" dirty="0">
              <a:solidFill>
                <a:srgbClr val="92D050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AF8CAEBA-B42E-4439-91BB-437820F3407E}"/>
              </a:ext>
            </a:extLst>
          </p:cNvPr>
          <p:cNvSpPr/>
          <p:nvPr/>
        </p:nvSpPr>
        <p:spPr>
          <a:xfrm>
            <a:off x="5407138" y="1825655"/>
            <a:ext cx="540689" cy="54068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9</a:t>
            </a:r>
            <a:endParaRPr lang="en-GB" b="1" dirty="0">
              <a:solidFill>
                <a:srgbClr val="92D050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B23F3053-FA93-4FB2-81A3-6FCE684D3A51}"/>
              </a:ext>
            </a:extLst>
          </p:cNvPr>
          <p:cNvSpPr/>
          <p:nvPr/>
        </p:nvSpPr>
        <p:spPr>
          <a:xfrm>
            <a:off x="4526535" y="1284966"/>
            <a:ext cx="699810" cy="54068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10</a:t>
            </a:r>
            <a:endParaRPr lang="en-GB" b="1" dirty="0">
              <a:solidFill>
                <a:srgbClr val="92D050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3D2A5BFB-C199-423A-9268-B3694687CE7A}"/>
              </a:ext>
            </a:extLst>
          </p:cNvPr>
          <p:cNvSpPr/>
          <p:nvPr/>
        </p:nvSpPr>
        <p:spPr>
          <a:xfrm>
            <a:off x="4211031" y="767184"/>
            <a:ext cx="699810" cy="54068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11</a:t>
            </a:r>
            <a:endParaRPr lang="en-GB" b="1" dirty="0">
              <a:solidFill>
                <a:schemeClr val="bg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5E2C7566-A6E6-4DE7-B014-88030EEF449D}"/>
              </a:ext>
            </a:extLst>
          </p:cNvPr>
          <p:cNvSpPr/>
          <p:nvPr/>
        </p:nvSpPr>
        <p:spPr>
          <a:xfrm>
            <a:off x="5755343" y="1942432"/>
            <a:ext cx="699810" cy="54068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8</a:t>
            </a:r>
            <a:endParaRPr lang="en-GB" b="1" dirty="0">
              <a:solidFill>
                <a:schemeClr val="bg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0EE46906-D2C7-4039-B1A1-4D3EC0EFF3C9}"/>
              </a:ext>
            </a:extLst>
          </p:cNvPr>
          <p:cNvSpPr/>
          <p:nvPr/>
        </p:nvSpPr>
        <p:spPr>
          <a:xfrm>
            <a:off x="1912619" y="2207427"/>
            <a:ext cx="699810" cy="54068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5</a:t>
            </a:r>
            <a:endParaRPr lang="en-GB" b="1" dirty="0">
              <a:solidFill>
                <a:schemeClr val="bg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8B9981F5-9DB7-4543-9074-63F36E2FD69D}"/>
              </a:ext>
            </a:extLst>
          </p:cNvPr>
          <p:cNvSpPr/>
          <p:nvPr/>
        </p:nvSpPr>
        <p:spPr>
          <a:xfrm>
            <a:off x="1809230" y="4401839"/>
            <a:ext cx="699810" cy="54068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7</a:t>
            </a:r>
            <a:endParaRPr lang="en-GB" b="1" dirty="0">
              <a:solidFill>
                <a:schemeClr val="bg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A234F3CF-20C1-4995-93D8-6E1315FB4A4E}"/>
              </a:ext>
            </a:extLst>
          </p:cNvPr>
          <p:cNvSpPr/>
          <p:nvPr/>
        </p:nvSpPr>
        <p:spPr>
          <a:xfrm>
            <a:off x="4381892" y="4332328"/>
            <a:ext cx="540689" cy="54068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1</a:t>
            </a:r>
            <a:endParaRPr lang="en-GB" b="1" dirty="0">
              <a:solidFill>
                <a:schemeClr val="accent1">
                  <a:lumMod val="75000"/>
                </a:schemeClr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4420567D-28AE-4D7F-A4A4-678104EBDFBC}"/>
              </a:ext>
            </a:extLst>
          </p:cNvPr>
          <p:cNvSpPr/>
          <p:nvPr/>
        </p:nvSpPr>
        <p:spPr>
          <a:xfrm>
            <a:off x="6007675" y="4188921"/>
            <a:ext cx="629014" cy="54068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12</a:t>
            </a:r>
            <a:endParaRPr lang="en-GB" b="1" dirty="0">
              <a:solidFill>
                <a:schemeClr val="bg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0A1E261C-4302-4ABA-90C8-E689BEF017C2}"/>
              </a:ext>
            </a:extLst>
          </p:cNvPr>
          <p:cNvSpPr/>
          <p:nvPr/>
        </p:nvSpPr>
        <p:spPr>
          <a:xfrm>
            <a:off x="5499249" y="4372530"/>
            <a:ext cx="629014" cy="54068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13</a:t>
            </a:r>
            <a:endParaRPr lang="en-GB" b="1" dirty="0">
              <a:solidFill>
                <a:schemeClr val="accent1">
                  <a:lumMod val="75000"/>
                </a:schemeClr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A09FC6C7-1095-4A86-8725-B4E4433FD770}"/>
              </a:ext>
            </a:extLst>
          </p:cNvPr>
          <p:cNvSpPr/>
          <p:nvPr/>
        </p:nvSpPr>
        <p:spPr>
          <a:xfrm>
            <a:off x="4763217" y="5068538"/>
            <a:ext cx="629014" cy="54068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14</a:t>
            </a:r>
            <a:endParaRPr lang="en-GB" b="1" dirty="0">
              <a:solidFill>
                <a:schemeClr val="accent1">
                  <a:lumMod val="75000"/>
                </a:schemeClr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951C5CD1-FBFF-49AA-81CC-9F691CF3C823}"/>
              </a:ext>
            </a:extLst>
          </p:cNvPr>
          <p:cNvSpPr/>
          <p:nvPr/>
        </p:nvSpPr>
        <p:spPr>
          <a:xfrm>
            <a:off x="4712634" y="5687687"/>
            <a:ext cx="629014" cy="54068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15</a:t>
            </a:r>
            <a:endParaRPr lang="en-GB" b="1" dirty="0">
              <a:solidFill>
                <a:schemeClr val="bg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629182B1-48EE-4F04-8741-8787F36ACF19}"/>
              </a:ext>
            </a:extLst>
          </p:cNvPr>
          <p:cNvSpPr txBox="1"/>
          <p:nvPr/>
        </p:nvSpPr>
        <p:spPr>
          <a:xfrm>
            <a:off x="7592031" y="1445927"/>
            <a:ext cx="412763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Roboto Condensed" pitchFamily="2" charset="0"/>
                <a:ea typeface="Roboto Condensed" pitchFamily="2" charset="0"/>
              </a:rPr>
              <a:t>Let’s examine halfEdge2</a:t>
            </a:r>
          </a:p>
          <a:p>
            <a:endParaRPr lang="en-US" dirty="0">
              <a:latin typeface="Roboto Condensed" pitchFamily="2" charset="0"/>
              <a:ea typeface="Roboto Condensed" pitchFamily="2" charset="0"/>
            </a:endParaRPr>
          </a:p>
          <a:p>
            <a:r>
              <a:rPr lang="en-US" dirty="0">
                <a:latin typeface="Roboto Condensed" pitchFamily="2" charset="0"/>
                <a:ea typeface="Roboto Condensed" pitchFamily="2" charset="0"/>
              </a:rPr>
              <a:t>halfEdge2.StartVertex: 2</a:t>
            </a:r>
          </a:p>
          <a:p>
            <a:r>
              <a:rPr lang="en-US" dirty="0">
                <a:latin typeface="Roboto Condensed" pitchFamily="2" charset="0"/>
                <a:ea typeface="Roboto Condensed" pitchFamily="2" charset="0"/>
              </a:rPr>
              <a:t>halfEdge2.NextHalfEdge: 4</a:t>
            </a:r>
          </a:p>
          <a:p>
            <a:r>
              <a:rPr lang="en-US" dirty="0">
                <a:latin typeface="Roboto Condensed" pitchFamily="2" charset="0"/>
                <a:ea typeface="Roboto Condensed" pitchFamily="2" charset="0"/>
              </a:rPr>
              <a:t>halfEdge2.PreviousHalfEdge: 0</a:t>
            </a:r>
          </a:p>
          <a:p>
            <a:r>
              <a:rPr lang="en-US" dirty="0">
                <a:latin typeface="Roboto Condensed" pitchFamily="2" charset="0"/>
                <a:ea typeface="Roboto Condensed" pitchFamily="2" charset="0"/>
              </a:rPr>
              <a:t>halfEdge2.AdjacentFace: 1</a:t>
            </a:r>
            <a:endParaRPr lang="en-GB" dirty="0">
              <a:latin typeface="Roboto Condensed" pitchFamily="2" charset="0"/>
              <a:ea typeface="Roboto Condensed" pitchFamily="2" charset="0"/>
            </a:endParaRPr>
          </a:p>
          <a:p>
            <a:endParaRPr lang="en-GB" dirty="0">
              <a:latin typeface="Roboto Condensed" pitchFamily="2" charset="0"/>
              <a:ea typeface="Roboto Condense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6218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9" grpId="0" animBg="1"/>
      <p:bldP spid="10" grpId="0" animBg="1"/>
      <p:bldP spid="12" grpId="0" animBg="1"/>
      <p:bldP spid="68" grpId="0" animBg="1"/>
      <p:bldP spid="69" grpId="0" animBg="1"/>
      <p:bldP spid="70" grpId="0" animBg="1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119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E36BE47-E51F-4199-94F0-266A73A171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331" y="1323066"/>
            <a:ext cx="4190774" cy="421186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19CE403-4EAA-4416-94DF-F8811D4AA6FD}"/>
              </a:ext>
            </a:extLst>
          </p:cNvPr>
          <p:cNvSpPr txBox="1"/>
          <p:nvPr/>
        </p:nvSpPr>
        <p:spPr>
          <a:xfrm>
            <a:off x="5156662" y="1323066"/>
            <a:ext cx="6206835" cy="386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Two essential mechanisms: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Vertices push each other away (using sphere-sphere collision)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As an edge gets longer than a given threshold, it will be split into two shorter edges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2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Two extra mechanisms: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Edge Length </a:t>
            </a:r>
            <a:r>
              <a:rPr lang="en-US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constraint: Prevent an edge from getting too long</a:t>
            </a:r>
            <a:endParaRPr lang="en-US" sz="2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Bending resistance: Each pair of adjacent triangles will try to be flat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FFAA5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2999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4149" y="759044"/>
            <a:ext cx="11266562" cy="4665481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using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...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</a:p>
          <a:p>
            <a:pPr defTabSz="457200"/>
            <a:endParaRPr lang="en-US" sz="1700" dirty="0">
              <a:solidFill>
                <a:schemeClr val="accent1">
                  <a:lumMod val="40000"/>
                  <a:lumOff val="60000"/>
                </a:schemeClr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namespace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Workshop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 class 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MyFirstGrasshopperComponent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: 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GH_Component</a:t>
            </a:r>
            <a:endParaRPr lang="en-US" sz="1700" dirty="0">
              <a:solidFill>
                <a:srgbClr val="04CA7D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{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 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MyFirstGrasshopperComponent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()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: 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base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</a:t>
            </a:r>
            <a:r>
              <a:rPr lang="vi-VN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Construct Point</a:t>
            </a:r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</a:p>
          <a:p>
            <a:pPr defTabSz="457200"/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       "</a:t>
            </a:r>
            <a:r>
              <a:rPr lang="vi-VN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Pt</a:t>
            </a:r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       </a:t>
            </a:r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</a:t>
            </a:r>
            <a:r>
              <a:rPr lang="vi-VN" sz="16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Construct a point from (xzy)</a:t>
            </a:r>
            <a:r>
              <a:rPr lang="en-US" sz="16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coordinates"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</a:p>
          <a:p>
            <a:pPr defTabSz="457200"/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       "Vector"</a:t>
            </a:r>
            <a:r>
              <a:rPr lang="vi-VN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</a:p>
          <a:p>
            <a:pPr defTabSz="457200"/>
            <a:r>
              <a:rPr lang="vi-VN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       </a:t>
            </a:r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"Subcategory"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{ }</a:t>
            </a:r>
          </a:p>
          <a:p>
            <a:pPr defTabSz="457200"/>
            <a:endParaRPr lang="en-US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...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}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5050834" y="3667089"/>
            <a:ext cx="5443869" cy="2636874"/>
            <a:chOff x="2568068" y="-767176"/>
            <a:chExt cx="4226537" cy="2047229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2"/>
            <a:srcRect l="5950" t="9541" r="6356" b="15700"/>
            <a:stretch/>
          </p:blipFill>
          <p:spPr>
            <a:xfrm>
              <a:off x="2568068" y="-767176"/>
              <a:ext cx="4226537" cy="2047229"/>
            </a:xfrm>
            <a:prstGeom prst="rect">
              <a:avLst/>
            </a:prstGeom>
          </p:spPr>
        </p:pic>
        <p:sp>
          <p:nvSpPr>
            <p:cNvPr id="9" name="Oval 8"/>
            <p:cNvSpPr/>
            <p:nvPr/>
          </p:nvSpPr>
          <p:spPr>
            <a:xfrm>
              <a:off x="3912782" y="413486"/>
              <a:ext cx="1403497" cy="691116"/>
            </a:xfrm>
            <a:prstGeom prst="ellipse">
              <a:avLst/>
            </a:prstGeom>
            <a:noFill/>
            <a:ln w="76200">
              <a:solidFill>
                <a:srgbClr val="FF00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12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94149" y="233158"/>
            <a:ext cx="3391042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constructor - example</a:t>
            </a:r>
          </a:p>
        </p:txBody>
      </p:sp>
    </p:spTree>
    <p:extLst>
      <p:ext uri="{BB962C8B-B14F-4D97-AF65-F5344CB8AC3E}">
        <p14:creationId xmlns:p14="http://schemas.microsoft.com/office/powerpoint/2010/main" val="189272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120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7917AFB-3A3C-4CD6-8A8F-A61535B4E7FC}"/>
              </a:ext>
            </a:extLst>
          </p:cNvPr>
          <p:cNvSpPr txBox="1"/>
          <p:nvPr/>
        </p:nvSpPr>
        <p:spPr>
          <a:xfrm>
            <a:off x="472331" y="325552"/>
            <a:ext cx="12191999" cy="553998"/>
          </a:xfrm>
          <a:prstGeom prst="rect">
            <a:avLst/>
          </a:prstGeom>
          <a:noFill/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3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Influence of Bending Resistance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7BE9AF-A111-48EE-8924-FB0A63074B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49" r="15149"/>
          <a:stretch/>
        </p:blipFill>
        <p:spPr>
          <a:xfrm>
            <a:off x="9087519" y="2277686"/>
            <a:ext cx="2629014" cy="212166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2285152-720A-4D7D-B240-C05E983A389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08" r="14791"/>
          <a:stretch/>
        </p:blipFill>
        <p:spPr>
          <a:xfrm>
            <a:off x="472331" y="2277686"/>
            <a:ext cx="2629014" cy="212166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62F9F0E-0D2B-499B-A790-7D970D5785F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62" r="14790"/>
          <a:stretch/>
        </p:blipFill>
        <p:spPr>
          <a:xfrm>
            <a:off x="3335608" y="2277685"/>
            <a:ext cx="2645849" cy="212166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8C6A49B-5847-41F3-81C7-218287477B3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23" r="14628"/>
          <a:stretch/>
        </p:blipFill>
        <p:spPr>
          <a:xfrm>
            <a:off x="6215720" y="2277686"/>
            <a:ext cx="2645849" cy="212165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4FC93F6-EC97-4212-BDD9-05EE6BEB0F43}"/>
              </a:ext>
            </a:extLst>
          </p:cNvPr>
          <p:cNvSpPr txBox="1"/>
          <p:nvPr/>
        </p:nvSpPr>
        <p:spPr>
          <a:xfrm>
            <a:off x="739833" y="4606593"/>
            <a:ext cx="1953491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No </a:t>
            </a:r>
          </a:p>
          <a:p>
            <a:pPr algn="ctr"/>
            <a:r>
              <a:rPr lang="en-US" sz="1600" dirty="0">
                <a:latin typeface="Segoe UI" panose="020B0502040204020203" pitchFamily="34" charset="0"/>
                <a:cs typeface="Segoe UI" panose="020B0502040204020203" pitchFamily="34" charset="0"/>
              </a:rPr>
              <a:t>bending resistance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EB99017-132A-4ECD-87A6-B121C6C48380}"/>
              </a:ext>
            </a:extLst>
          </p:cNvPr>
          <p:cNvSpPr txBox="1"/>
          <p:nvPr/>
        </p:nvSpPr>
        <p:spPr>
          <a:xfrm>
            <a:off x="3681786" y="4606592"/>
            <a:ext cx="1953491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Low </a:t>
            </a:r>
          </a:p>
          <a:p>
            <a:pPr algn="ctr"/>
            <a:r>
              <a:rPr lang="en-US" sz="1600" dirty="0">
                <a:latin typeface="Segoe UI" panose="020B0502040204020203" pitchFamily="34" charset="0"/>
                <a:cs typeface="Segoe UI" panose="020B0502040204020203" pitchFamily="34" charset="0"/>
              </a:rPr>
              <a:t>bending resistance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24E9BDD-6262-46D4-A22B-8D6CEFD3A1D6}"/>
              </a:ext>
            </a:extLst>
          </p:cNvPr>
          <p:cNvSpPr txBox="1"/>
          <p:nvPr/>
        </p:nvSpPr>
        <p:spPr>
          <a:xfrm>
            <a:off x="6556725" y="4606592"/>
            <a:ext cx="1953491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Moderate </a:t>
            </a:r>
          </a:p>
          <a:p>
            <a:pPr algn="ctr"/>
            <a:r>
              <a:rPr lang="en-US" sz="1600" dirty="0">
                <a:latin typeface="Segoe UI" panose="020B0502040204020203" pitchFamily="34" charset="0"/>
                <a:cs typeface="Segoe UI" panose="020B0502040204020203" pitchFamily="34" charset="0"/>
              </a:rPr>
              <a:t>bending resistance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33A4FF5-4827-41F5-A6FE-18704617F81A}"/>
              </a:ext>
            </a:extLst>
          </p:cNvPr>
          <p:cNvSpPr txBox="1"/>
          <p:nvPr/>
        </p:nvSpPr>
        <p:spPr>
          <a:xfrm>
            <a:off x="9425280" y="4606591"/>
            <a:ext cx="1953491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High </a:t>
            </a:r>
          </a:p>
          <a:p>
            <a:pPr algn="ctr"/>
            <a:r>
              <a:rPr lang="en-US" sz="1600" dirty="0">
                <a:latin typeface="Segoe UI" panose="020B0502040204020203" pitchFamily="34" charset="0"/>
                <a:cs typeface="Segoe UI" panose="020B0502040204020203" pitchFamily="34" charset="0"/>
              </a:rPr>
              <a:t>bending resistance</a:t>
            </a:r>
          </a:p>
        </p:txBody>
      </p:sp>
    </p:spTree>
    <p:extLst>
      <p:ext uri="{BB962C8B-B14F-4D97-AF65-F5344CB8AC3E}">
        <p14:creationId xmlns:p14="http://schemas.microsoft.com/office/powerpoint/2010/main" val="946150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8568" y="359697"/>
            <a:ext cx="109423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How to correctly combine different move vectors</a:t>
            </a:r>
            <a:endParaRPr lang="en-US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121</a:t>
            </a:fld>
            <a:endParaRPr lang="en-US"/>
          </a:p>
        </p:txBody>
      </p:sp>
      <p:sp>
        <p:nvSpPr>
          <p:cNvPr id="2" name="Oval 1"/>
          <p:cNvSpPr/>
          <p:nvPr/>
        </p:nvSpPr>
        <p:spPr>
          <a:xfrm>
            <a:off x="2700470" y="4221622"/>
            <a:ext cx="376015" cy="376015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Arrow Connector 6"/>
          <p:cNvCxnSpPr/>
          <p:nvPr/>
        </p:nvCxnSpPr>
        <p:spPr>
          <a:xfrm flipH="1" flipV="1">
            <a:off x="1828799" y="3606325"/>
            <a:ext cx="1059678" cy="80330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2909841" y="2657742"/>
            <a:ext cx="166643" cy="1751887"/>
          </a:xfrm>
          <a:prstGeom prst="straightConnector1">
            <a:avLst/>
          </a:prstGeom>
          <a:ln w="5715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2888477" y="3512322"/>
            <a:ext cx="1786073" cy="897307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170489" y="2473076"/>
            <a:ext cx="32573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latin typeface="Iosevka" panose="02000509000000000000" pitchFamily="49" charset="0"/>
                <a:ea typeface="Iosevka" panose="02000509000000000000" pitchFamily="49" charset="0"/>
              </a:rPr>
              <a:t>b</a:t>
            </a:r>
            <a:endParaRPr lang="en-US" sz="2200" b="1" dirty="0"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36827" y="3577090"/>
            <a:ext cx="32573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latin typeface="Iosevka" panose="02000509000000000000" pitchFamily="49" charset="0"/>
                <a:ea typeface="Iosevka" panose="02000509000000000000" pitchFamily="49" charset="0"/>
              </a:rPr>
              <a:t>a</a:t>
            </a:r>
            <a:endParaRPr lang="en-US" sz="2200" b="1" dirty="0"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44570" y="3175438"/>
            <a:ext cx="32573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latin typeface="Iosevka" panose="02000509000000000000" pitchFamily="49" charset="0"/>
                <a:ea typeface="Iosevka" panose="02000509000000000000" pitchFamily="49" charset="0"/>
              </a:rPr>
              <a:t>c</a:t>
            </a:r>
            <a:endParaRPr lang="en-US" sz="2200" b="1" dirty="0"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400801" y="2593455"/>
            <a:ext cx="3990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Iosevka" panose="02000509000000000000" pitchFamily="49" charset="0"/>
                <a:ea typeface="Iosevka" panose="02000509000000000000" pitchFamily="49" charset="0"/>
              </a:rPr>
              <a:t>Average = (a + b + c) * 0.33</a:t>
            </a:r>
            <a:endParaRPr lang="en-US" dirty="0"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400801" y="2937734"/>
            <a:ext cx="4777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Iosevka" panose="02000509000000000000" pitchFamily="49" charset="0"/>
                <a:ea typeface="Iosevka" panose="02000509000000000000" pitchFamily="49" charset="0"/>
              </a:rPr>
              <a:t>Average = 0.33 * a + 0.33 * b + 0.33 * c</a:t>
            </a:r>
            <a:endParaRPr lang="en-US" dirty="0"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839545" y="2167733"/>
            <a:ext cx="12191999" cy="400110"/>
          </a:xfrm>
          <a:prstGeom prst="rect">
            <a:avLst/>
          </a:prstGeom>
          <a:noFill/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Blend the vectors with equal percentage:</a:t>
            </a:r>
            <a:endParaRPr lang="en-US" sz="2000" dirty="0">
              <a:solidFill>
                <a:srgbClr val="FFAA5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839544" y="3640187"/>
            <a:ext cx="12191999" cy="400110"/>
          </a:xfrm>
          <a:prstGeom prst="rect">
            <a:avLst/>
          </a:prstGeom>
          <a:noFill/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What if we want to make “a” more influential:</a:t>
            </a:r>
            <a:endParaRPr lang="en-US" sz="2000" dirty="0">
              <a:solidFill>
                <a:srgbClr val="FFAA5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400801" y="4040297"/>
            <a:ext cx="4777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Iosevka" panose="02000509000000000000" pitchFamily="49" charset="0"/>
                <a:ea typeface="Iosevka" panose="02000509000000000000" pitchFamily="49" charset="0"/>
              </a:rPr>
              <a:t>Average = 0.9 * a + 0.05 * b + 0.05 * c</a:t>
            </a:r>
            <a:endParaRPr lang="en-US" dirty="0"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6797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8568" y="359697"/>
            <a:ext cx="109423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solidFill>
                  <a:srgbClr val="F2A556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Blending vectors according to certain blending ratio</a:t>
            </a:r>
            <a:endParaRPr lang="en-US" sz="3000" dirty="0">
              <a:solidFill>
                <a:srgbClr val="F2A556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122</a:t>
            </a:fld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3262119" y="2327852"/>
            <a:ext cx="12191999" cy="400110"/>
          </a:xfrm>
          <a:prstGeom prst="rect">
            <a:avLst/>
          </a:prstGeom>
          <a:noFill/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If we want to blend a, b, c according to the ratio 2:1:1</a:t>
            </a:r>
            <a:endParaRPr lang="en-US" sz="20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070566" y="3024844"/>
            <a:ext cx="4421777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000" dirty="0">
                <a:latin typeface="Iosevka" panose="02000509000000000000" pitchFamily="49" charset="0"/>
                <a:ea typeface="Iosevka" panose="02000509000000000000" pitchFamily="49" charset="0"/>
              </a:rPr>
              <a:t>2 * a + 1 * b + 1 * c </a:t>
            </a:r>
            <a:endParaRPr lang="en-US" sz="3000" dirty="0"/>
          </a:p>
        </p:txBody>
      </p:sp>
      <p:sp>
        <p:nvSpPr>
          <p:cNvPr id="24" name="Rectangle 23"/>
          <p:cNvSpPr/>
          <p:nvPr/>
        </p:nvSpPr>
        <p:spPr>
          <a:xfrm>
            <a:off x="2960916" y="3301843"/>
            <a:ext cx="235154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000" dirty="0">
                <a:latin typeface="Iosevka" panose="02000509000000000000" pitchFamily="49" charset="0"/>
                <a:ea typeface="Iosevka" panose="02000509000000000000" pitchFamily="49" charset="0"/>
              </a:rPr>
              <a:t>Average </a:t>
            </a:r>
            <a:r>
              <a:rPr lang="en-US" sz="3000" dirty="0" smtClean="0">
                <a:latin typeface="Iosevka" panose="02000509000000000000" pitchFamily="49" charset="0"/>
                <a:ea typeface="Iosevka" panose="02000509000000000000" pitchFamily="49" charset="0"/>
              </a:rPr>
              <a:t>=</a:t>
            </a:r>
            <a:endParaRPr lang="en-US" sz="3000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5070566" y="3578842"/>
            <a:ext cx="424760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5170879" y="3708316"/>
            <a:ext cx="376503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dirty="0" smtClean="0">
                <a:latin typeface="Iosevka" panose="02000509000000000000" pitchFamily="49" charset="0"/>
                <a:ea typeface="Iosevka" panose="02000509000000000000" pitchFamily="49" charset="0"/>
              </a:rPr>
              <a:t>2 + 1 + 1</a:t>
            </a:r>
            <a:endParaRPr lang="en-US" sz="3000" dirty="0"/>
          </a:p>
        </p:txBody>
      </p:sp>
      <p:sp>
        <p:nvSpPr>
          <p:cNvPr id="26" name="Rectangle 25"/>
          <p:cNvSpPr/>
          <p:nvPr/>
        </p:nvSpPr>
        <p:spPr>
          <a:xfrm>
            <a:off x="4913812" y="4738853"/>
            <a:ext cx="497912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000" dirty="0" smtClean="0">
                <a:latin typeface="Iosevka" panose="02000509000000000000" pitchFamily="49" charset="0"/>
                <a:ea typeface="Iosevka" panose="02000509000000000000" pitchFamily="49" charset="0"/>
              </a:rPr>
              <a:t>0.5 </a:t>
            </a:r>
            <a:r>
              <a:rPr lang="en-US" sz="3000" dirty="0">
                <a:latin typeface="Iosevka" panose="02000509000000000000" pitchFamily="49" charset="0"/>
                <a:ea typeface="Iosevka" panose="02000509000000000000" pitchFamily="49" charset="0"/>
              </a:rPr>
              <a:t>* a + </a:t>
            </a:r>
            <a:r>
              <a:rPr lang="en-US" sz="3000" dirty="0" smtClean="0">
                <a:latin typeface="Iosevka" panose="02000509000000000000" pitchFamily="49" charset="0"/>
                <a:ea typeface="Iosevka" panose="02000509000000000000" pitchFamily="49" charset="0"/>
              </a:rPr>
              <a:t>0.25 </a:t>
            </a:r>
            <a:r>
              <a:rPr lang="en-US" sz="3000" dirty="0">
                <a:latin typeface="Iosevka" panose="02000509000000000000" pitchFamily="49" charset="0"/>
                <a:ea typeface="Iosevka" panose="02000509000000000000" pitchFamily="49" charset="0"/>
              </a:rPr>
              <a:t>* b + </a:t>
            </a:r>
            <a:r>
              <a:rPr lang="en-US" sz="3000" dirty="0" smtClean="0">
                <a:latin typeface="Iosevka" panose="02000509000000000000" pitchFamily="49" charset="0"/>
                <a:ea typeface="Iosevka" panose="02000509000000000000" pitchFamily="49" charset="0"/>
              </a:rPr>
              <a:t>0.25</a:t>
            </a:r>
            <a:endParaRPr lang="en-US" sz="3000" dirty="0"/>
          </a:p>
        </p:txBody>
      </p:sp>
      <p:sp>
        <p:nvSpPr>
          <p:cNvPr id="29" name="Rectangle 28"/>
          <p:cNvSpPr/>
          <p:nvPr/>
        </p:nvSpPr>
        <p:spPr>
          <a:xfrm>
            <a:off x="2960916" y="4738853"/>
            <a:ext cx="235154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000" dirty="0" smtClean="0">
                <a:latin typeface="Iosevka" panose="02000509000000000000" pitchFamily="49" charset="0"/>
                <a:ea typeface="Iosevka" panose="02000509000000000000" pitchFamily="49" charset="0"/>
              </a:rPr>
              <a:t>        =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3660164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4149" y="759044"/>
            <a:ext cx="11266562" cy="4665481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170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using</a:t>
            </a:r>
            <a:r>
              <a:rPr lang="en-US" sz="170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...</a:t>
            </a:r>
            <a:r>
              <a:rPr lang="en-US" sz="170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</a:p>
          <a:p>
            <a:pPr defTabSz="457200"/>
            <a:endParaRPr lang="en-US" sz="1700">
              <a:solidFill>
                <a:schemeClr val="accent1">
                  <a:lumMod val="40000"/>
                  <a:lumOff val="60000"/>
                </a:schemeClr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namespace</a:t>
            </a:r>
            <a:r>
              <a:rPr lang="en-US" sz="170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Workshop</a:t>
            </a:r>
          </a:p>
          <a:p>
            <a:pPr defTabSz="457200"/>
            <a:r>
              <a:rPr lang="en-US" sz="17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sz="17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</a:t>
            </a:r>
            <a:r>
              <a:rPr lang="en-US" sz="170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 class </a:t>
            </a:r>
            <a:r>
              <a:rPr lang="en-US" sz="170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MyFirstGrasshopperComponent</a:t>
            </a:r>
            <a:r>
              <a:rPr lang="en-US" sz="17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: </a:t>
            </a:r>
            <a:r>
              <a:rPr lang="en-US" sz="170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GH_Component</a:t>
            </a:r>
          </a:p>
          <a:p>
            <a:pPr defTabSz="457200"/>
            <a:r>
              <a:rPr lang="en-US" sz="17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{</a:t>
            </a:r>
          </a:p>
          <a:p>
            <a:pPr defTabSz="457200"/>
            <a:r>
              <a:rPr lang="en-US" sz="17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</a:t>
            </a:r>
            <a:r>
              <a:rPr lang="en-US" sz="170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 </a:t>
            </a:r>
            <a:r>
              <a:rPr lang="en-US" sz="170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MyFirstGrasshopperComponent</a:t>
            </a:r>
            <a:r>
              <a:rPr lang="en-US" sz="17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()</a:t>
            </a:r>
          </a:p>
          <a:p>
            <a:pPr defTabSz="457200"/>
            <a:r>
              <a:rPr lang="en-US" sz="17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: </a:t>
            </a:r>
            <a:r>
              <a:rPr lang="en-US" sz="170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base</a:t>
            </a:r>
            <a:r>
              <a:rPr lang="en-US" sz="17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sz="170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</a:t>
            </a:r>
            <a:r>
              <a:rPr lang="vi-VN" sz="170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Construct Point</a:t>
            </a:r>
            <a:r>
              <a:rPr lang="en-US" sz="170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</a:t>
            </a:r>
            <a:r>
              <a:rPr lang="en-US" sz="17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</a:p>
          <a:p>
            <a:pPr defTabSz="457200"/>
            <a:r>
              <a:rPr lang="en-US" sz="170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       "</a:t>
            </a:r>
            <a:r>
              <a:rPr lang="vi-VN" sz="170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Pt</a:t>
            </a:r>
            <a:r>
              <a:rPr lang="en-US" sz="170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</a:t>
            </a:r>
            <a:r>
              <a:rPr lang="en-US" sz="17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</a:p>
          <a:p>
            <a:pPr defTabSz="457200"/>
            <a:r>
              <a:rPr lang="en-US" sz="17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       </a:t>
            </a:r>
            <a:r>
              <a:rPr lang="en-US" sz="170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</a:t>
            </a:r>
            <a:r>
              <a:rPr lang="vi-VN" sz="160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Construct a point from (xzy)</a:t>
            </a:r>
            <a:r>
              <a:rPr lang="en-US" sz="160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coordinates"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</a:p>
          <a:p>
            <a:pPr defTabSz="457200"/>
            <a:r>
              <a:rPr lang="en-US" sz="170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       "Vector"</a:t>
            </a:r>
            <a:r>
              <a:rPr lang="vi-VN" sz="17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</a:p>
          <a:p>
            <a:pPr defTabSz="457200"/>
            <a:r>
              <a:rPr lang="vi-VN" sz="170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       </a:t>
            </a:r>
            <a:r>
              <a:rPr lang="en-US" sz="1700">
                <a:solidFill>
                  <a:srgbClr val="FFFF0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"Point"</a:t>
            </a:r>
            <a:r>
              <a:rPr lang="en-US" sz="17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</a:t>
            </a:r>
          </a:p>
          <a:p>
            <a:pPr defTabSz="457200"/>
            <a:r>
              <a:rPr lang="en-US" sz="17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{ }</a:t>
            </a:r>
          </a:p>
          <a:p>
            <a:pPr defTabSz="457200"/>
            <a:endParaRPr lang="en-US" sz="170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...</a:t>
            </a:r>
          </a:p>
          <a:p>
            <a:pPr defTabSz="457200"/>
            <a:r>
              <a:rPr lang="en-US" sz="17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}</a:t>
            </a:r>
          </a:p>
          <a:p>
            <a:pPr defTabSz="457200"/>
            <a:r>
              <a:rPr lang="en-US" sz="17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4149" y="233158"/>
            <a:ext cx="3391042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constructor - example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5050834" y="3667089"/>
            <a:ext cx="5443869" cy="2636874"/>
            <a:chOff x="2568068" y="-767176"/>
            <a:chExt cx="4226537" cy="2047229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2"/>
            <a:srcRect l="5950" t="9541" r="6356" b="15700"/>
            <a:stretch/>
          </p:blipFill>
          <p:spPr>
            <a:xfrm>
              <a:off x="2568068" y="-767176"/>
              <a:ext cx="4226537" cy="2047229"/>
            </a:xfrm>
            <a:prstGeom prst="rect">
              <a:avLst/>
            </a:prstGeom>
          </p:spPr>
        </p:pic>
        <p:sp>
          <p:nvSpPr>
            <p:cNvPr id="9" name="Oval 8"/>
            <p:cNvSpPr/>
            <p:nvPr/>
          </p:nvSpPr>
          <p:spPr>
            <a:xfrm>
              <a:off x="3912782" y="413486"/>
              <a:ext cx="1403497" cy="691116"/>
            </a:xfrm>
            <a:prstGeom prst="ellipse">
              <a:avLst/>
            </a:prstGeom>
            <a:noFill/>
            <a:ln w="76200">
              <a:solidFill>
                <a:srgbClr val="FF00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535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14</a:t>
            </a:fld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9002" y="1654925"/>
            <a:ext cx="2844444" cy="2869841"/>
          </a:xfrm>
          <a:prstGeom prst="rect">
            <a:avLst/>
          </a:prstGeom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47504" flipH="1">
            <a:off x="6168957" y="1503449"/>
            <a:ext cx="957746" cy="957746"/>
          </a:xfrm>
          <a:prstGeom prst="rect">
            <a:avLst/>
          </a:prstGeom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0" y="4524766"/>
            <a:ext cx="12192000" cy="707886"/>
          </a:xfrm>
          <a:prstGeom prst="rect">
            <a:avLst/>
          </a:prstGeom>
          <a:noFill/>
          <a:effectLst>
            <a:outerShdw blurRad="1524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Build and install </a:t>
            </a:r>
          </a:p>
        </p:txBody>
      </p:sp>
    </p:spTree>
    <p:extLst>
      <p:ext uri="{BB962C8B-B14F-4D97-AF65-F5344CB8AC3E}">
        <p14:creationId xmlns:p14="http://schemas.microsoft.com/office/powerpoint/2010/main" val="1947093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15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353922" y="6086752"/>
            <a:ext cx="11764926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900" dirty="0">
                <a:latin typeface="PragmataPro" panose="02000509030000020004" pitchFamily="49" charset="0"/>
                <a:cs typeface="PragmataPro" panose="02000509030000020004" pitchFamily="49" charset="0"/>
              </a:rPr>
              <a:t>Copy "$(</a:t>
            </a:r>
            <a:r>
              <a:rPr lang="en-GB" sz="1900" dirty="0" err="1">
                <a:latin typeface="PragmataPro" panose="02000509030000020004" pitchFamily="49" charset="0"/>
                <a:cs typeface="PragmataPro" panose="02000509030000020004" pitchFamily="49" charset="0"/>
              </a:rPr>
              <a:t>TargetPath</a:t>
            </a:r>
            <a:r>
              <a:rPr lang="en-GB" sz="1900" dirty="0">
                <a:latin typeface="PragmataPro" panose="02000509030000020004" pitchFamily="49" charset="0"/>
                <a:cs typeface="PragmataPro" panose="02000509030000020004" pitchFamily="49" charset="0"/>
              </a:rPr>
              <a:t>)" "C</a:t>
            </a:r>
            <a:r>
              <a:rPr lang="en-GB" sz="1900">
                <a:latin typeface="PragmataPro" panose="02000509030000020004" pitchFamily="49" charset="0"/>
                <a:cs typeface="PragmataPro" panose="02000509030000020004" pitchFamily="49" charset="0"/>
              </a:rPr>
              <a:t>:\Users\</a:t>
            </a:r>
            <a:r>
              <a:rPr lang="en-GB" sz="1900">
                <a:solidFill>
                  <a:srgbClr val="FFAA55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YourName</a:t>
            </a:r>
            <a:r>
              <a:rPr lang="en-GB" sz="1900">
                <a:latin typeface="PragmataPro" panose="02000509030000020004" pitchFamily="49" charset="0"/>
                <a:cs typeface="PragmataPro" panose="02000509030000020004" pitchFamily="49" charset="0"/>
              </a:rPr>
              <a:t>\AppData\Roaming\Grasshopper\Libraries\</a:t>
            </a:r>
            <a:r>
              <a:rPr lang="en-GB" sz="1900">
                <a:solidFill>
                  <a:srgbClr val="FFAA55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Workshop.gha</a:t>
            </a:r>
            <a:r>
              <a:rPr lang="en-GB" sz="1900" dirty="0">
                <a:latin typeface="PragmataPro" panose="02000509030000020004" pitchFamily="49" charset="0"/>
                <a:cs typeface="PragmataPro" panose="02000509030000020004" pitchFamily="49" charset="0"/>
              </a:rPr>
              <a:t>"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8557" y="1154101"/>
            <a:ext cx="6629400" cy="46386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83577" y="252852"/>
            <a:ext cx="98952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Automatically copy the built .gha file to the Grasshopper custom components folder</a:t>
            </a:r>
            <a:endParaRPr lang="en-US" sz="25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737975" y="3905263"/>
            <a:ext cx="4095261" cy="218831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ysDash"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5877169" y="4204677"/>
            <a:ext cx="898769" cy="1801492"/>
          </a:xfrm>
          <a:prstGeom prst="straightConnector1">
            <a:avLst/>
          </a:prstGeom>
          <a:ln w="28575">
            <a:tailEnd type="triangle"/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8073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3867826"/>
            <a:ext cx="12191999" cy="1631216"/>
          </a:xfrm>
          <a:prstGeom prst="rect">
            <a:avLst/>
          </a:prstGeom>
          <a:noFill/>
          <a:effectLst>
            <a:outerShdw blurRad="1524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Live Example: </a:t>
            </a:r>
          </a:p>
          <a:p>
            <a:pPr algn="ctr"/>
            <a:r>
              <a:rPr lang="en-US" sz="3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component that computes </a:t>
            </a:r>
          </a:p>
          <a:p>
            <a:pPr algn="ctr"/>
            <a:r>
              <a:rPr lang="en-US" sz="3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average of two numbers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16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6148649" y="2208594"/>
            <a:ext cx="1485898" cy="1415772"/>
            <a:chOff x="685802" y="4819790"/>
            <a:chExt cx="1485898" cy="1415772"/>
          </a:xfrm>
        </p:grpSpPr>
        <p:sp>
          <p:nvSpPr>
            <p:cNvPr id="7" name="TextBox 6"/>
            <p:cNvSpPr txBox="1"/>
            <p:nvPr/>
          </p:nvSpPr>
          <p:spPr>
            <a:xfrm>
              <a:off x="685802" y="4819790"/>
              <a:ext cx="1485898" cy="707886"/>
            </a:xfrm>
            <a:prstGeom prst="rect">
              <a:avLst/>
            </a:prstGeom>
            <a:noFill/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dirty="0">
                  <a:latin typeface="Segoe UI Black" panose="020B0A02040204020203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a + b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209674" y="5527676"/>
              <a:ext cx="409575" cy="707886"/>
            </a:xfrm>
            <a:prstGeom prst="rect">
              <a:avLst/>
            </a:prstGeom>
            <a:noFill/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dirty="0">
                  <a:latin typeface="Segoe UI Black" panose="020B0A02040204020203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2</a:t>
              </a:r>
            </a:p>
          </p:txBody>
        </p:sp>
        <p:cxnSp>
          <p:nvCxnSpPr>
            <p:cNvPr id="3" name="Straight Connector 2"/>
            <p:cNvCxnSpPr/>
            <p:nvPr/>
          </p:nvCxnSpPr>
          <p:spPr>
            <a:xfrm>
              <a:off x="809625" y="5537201"/>
              <a:ext cx="1238251" cy="0"/>
            </a:xfrm>
            <a:prstGeom prst="line">
              <a:avLst/>
            </a:prstGeom>
            <a:ln w="57150">
              <a:solidFill>
                <a:schemeClr val="tx1"/>
              </a:solidFill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">
            <a:off x="4093704" y="1527486"/>
            <a:ext cx="1930931" cy="1930931"/>
          </a:xfrm>
          <a:prstGeom prst="rect">
            <a:avLst/>
          </a:prstGeom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570404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0986" y="1428895"/>
            <a:ext cx="11429256" cy="3357430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170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 class</a:t>
            </a:r>
            <a:r>
              <a:rPr lang="en-US" sz="170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GhcAverage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: 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GH_Component</a:t>
            </a:r>
            <a:endParaRPr lang="en-US" sz="1700" dirty="0">
              <a:solidFill>
                <a:srgbClr val="04CA7D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GhcAverage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()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		: 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base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sz="1700" dirty="0">
                <a:solidFill>
                  <a:srgbClr val="FFA269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"Average of 2 numbers", </a:t>
            </a:r>
          </a:p>
          <a:p>
            <a:pPr defTabSz="457200"/>
            <a:r>
              <a:rPr lang="en-US" sz="1700" dirty="0">
                <a:solidFill>
                  <a:srgbClr val="FFA269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		"</a:t>
            </a:r>
            <a:r>
              <a:rPr lang="en-US" sz="1700" dirty="0" err="1">
                <a:solidFill>
                  <a:srgbClr val="FFA269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Avrg</a:t>
            </a:r>
            <a:r>
              <a:rPr lang="en-US" sz="1700" dirty="0">
                <a:solidFill>
                  <a:srgbClr val="FFA269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", </a:t>
            </a:r>
          </a:p>
          <a:p>
            <a:pPr defTabSz="457200"/>
            <a:r>
              <a:rPr lang="en-US" sz="1700" dirty="0">
                <a:solidFill>
                  <a:srgbClr val="FFA269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		"Compute the average of two numbers", 					</a:t>
            </a:r>
          </a:p>
          <a:p>
            <a:pPr defTabSz="457200"/>
            <a:r>
              <a:rPr lang="en-US" sz="1700" dirty="0">
                <a:solidFill>
                  <a:srgbClr val="FFA269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		"Workshop", </a:t>
            </a:r>
          </a:p>
          <a:p>
            <a:pPr defTabSz="457200"/>
            <a:r>
              <a:rPr lang="en-US" sz="1700" dirty="0">
                <a:solidFill>
                  <a:srgbClr val="FFA269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		"Utilities")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{ }</a:t>
            </a:r>
          </a:p>
          <a:p>
            <a:pPr defTabSz="457200"/>
            <a:endParaRPr lang="en-US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...	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0986" y="903009"/>
            <a:ext cx="5326389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“Average” component – The constructor 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547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07636" y="899639"/>
            <a:ext cx="11889114" cy="4403871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160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 class</a:t>
            </a:r>
            <a:r>
              <a:rPr lang="en-US" sz="160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GhcAverage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: </a:t>
            </a:r>
            <a:r>
              <a:rPr lang="en-US" sz="16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GH_Component</a:t>
            </a:r>
            <a:endParaRPr lang="en-US" sz="1600" dirty="0">
              <a:solidFill>
                <a:srgbClr val="04CA7D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...	</a:t>
            </a:r>
          </a:p>
          <a:p>
            <a:pPr defTabSz="457200"/>
            <a:endParaRPr lang="en-US" sz="16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6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protected override </a:t>
            </a:r>
            <a:r>
              <a:rPr lang="en-US" sz="16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void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RegisterInputParams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sz="16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GH_Component</a:t>
            </a:r>
            <a:r>
              <a:rPr lang="en-US" sz="16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</a:t>
            </a:r>
            <a:r>
              <a:rPr lang="en-US" sz="16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GH_InputParamManager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pManager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</a:t>
            </a:r>
          </a:p>
          <a:p>
            <a:pPr defTabSz="457200"/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{</a:t>
            </a:r>
          </a:p>
          <a:p>
            <a:pPr defTabSz="457200"/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pManager.AddNumberParameter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sz="1600" dirty="0">
                <a:solidFill>
                  <a:srgbClr val="FFA269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"First Number"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r>
              <a:rPr lang="en-US" sz="1600" dirty="0">
                <a:solidFill>
                  <a:srgbClr val="FFA269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"First"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r>
              <a:rPr lang="en-US" sz="1600" dirty="0">
                <a:solidFill>
                  <a:srgbClr val="FFA269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"The first </a:t>
            </a:r>
            <a:r>
              <a:rPr lang="en-US" sz="1600">
                <a:solidFill>
                  <a:srgbClr val="FFA269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number"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 </a:t>
            </a:r>
            <a:r>
              <a:rPr lang="en-US" sz="160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GH_ParamAccess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.item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 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0.0);</a:t>
            </a:r>
          </a:p>
          <a:p>
            <a:pPr defTabSz="457200"/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pManager.AddNumberParameter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sz="1600" dirty="0">
                <a:solidFill>
                  <a:srgbClr val="FFA269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"Second Number"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r>
              <a:rPr lang="en-US" sz="1600" dirty="0">
                <a:solidFill>
                  <a:srgbClr val="FFA269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"Second"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r>
              <a:rPr lang="en-US" sz="1600" dirty="0">
                <a:solidFill>
                  <a:srgbClr val="FFA269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"The second </a:t>
            </a:r>
            <a:r>
              <a:rPr lang="en-US" sz="1600">
                <a:solidFill>
                  <a:srgbClr val="FFA269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number"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 </a:t>
            </a:r>
            <a:r>
              <a:rPr lang="en-US" sz="160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GH_ParamAccess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.item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 0.0);</a:t>
            </a:r>
            <a:r>
              <a:rPr lang="en-US" sz="1600" dirty="0">
                <a:solidFill>
                  <a:schemeClr val="accent5">
                    <a:lumMod val="60000"/>
                    <a:lumOff val="4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</a:p>
          <a:p>
            <a:pPr defTabSz="457200"/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}</a:t>
            </a:r>
          </a:p>
          <a:p>
            <a:pPr defTabSz="457200"/>
            <a:endParaRPr lang="en-US" sz="16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6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protected override </a:t>
            </a:r>
            <a:r>
              <a:rPr lang="en-US" sz="16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void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RegisterOutputParams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sz="16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GH_Component.GH_OutputParamManager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pManager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</a:t>
            </a:r>
          </a:p>
          <a:p>
            <a:pPr defTabSz="457200"/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	{</a:t>
            </a:r>
          </a:p>
          <a:p>
            <a:pPr defTabSz="457200"/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pManager.AddNumberParameter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sz="1600" dirty="0">
                <a:solidFill>
                  <a:srgbClr val="FFA269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"Average Value"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r>
              <a:rPr lang="en-US" sz="1600" dirty="0">
                <a:solidFill>
                  <a:srgbClr val="FFA269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"Average"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r>
              <a:rPr lang="en-US" sz="1600" dirty="0">
                <a:solidFill>
                  <a:srgbClr val="FFA269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"The average </a:t>
            </a:r>
            <a:r>
              <a:rPr lang="en-US" sz="1600">
                <a:solidFill>
                  <a:srgbClr val="FFA269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value"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 </a:t>
            </a:r>
            <a:r>
              <a:rPr lang="en-US" sz="160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GH_ParamAccess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.item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);</a:t>
            </a:r>
            <a:r>
              <a:rPr lang="en-US" sz="1600" dirty="0">
                <a:solidFill>
                  <a:schemeClr val="accent5">
                    <a:lumMod val="60000"/>
                    <a:lumOff val="4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</a:p>
          <a:p>
            <a:pPr defTabSz="457200"/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}</a:t>
            </a:r>
          </a:p>
          <a:p>
            <a:pPr defTabSz="457200"/>
            <a:endParaRPr lang="en-US" sz="16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...</a:t>
            </a:r>
          </a:p>
          <a:p>
            <a:pPr defTabSz="457200"/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07635" y="373753"/>
            <a:ext cx="7067088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“Average” component – Input and output parameters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728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0986" y="1120551"/>
            <a:ext cx="11429256" cy="5450311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 class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GhcAverage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: 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GH_Component</a:t>
            </a:r>
            <a:endParaRPr lang="en-US" sz="1700" dirty="0">
              <a:solidFill>
                <a:srgbClr val="04CA7D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...</a:t>
            </a:r>
          </a:p>
          <a:p>
            <a:pPr defTabSz="457200"/>
            <a:endParaRPr lang="en-US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protected override 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void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SolveInstance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IGH_DataAccess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DA) 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{ 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a = 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.NaN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;</a:t>
            </a:r>
          </a:p>
          <a:p>
            <a:pPr defTabSz="457200"/>
            <a:r>
              <a:rPr lang="en-US" sz="17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b = 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.NaN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;</a:t>
            </a:r>
          </a:p>
          <a:p>
            <a:pPr defTabSz="457200"/>
            <a:endParaRPr lang="en-US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endParaRPr lang="en-US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DA.GetData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(0, 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ref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a);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DA.GetData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(1, 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ref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b);</a:t>
            </a:r>
          </a:p>
          <a:p>
            <a:pPr defTabSz="457200"/>
            <a:endParaRPr lang="en-US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average = 0.5 * (a + b);</a:t>
            </a:r>
          </a:p>
          <a:p>
            <a:pPr defTabSz="457200"/>
            <a:endParaRPr lang="en-US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DA.SetData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(0, average);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}</a:t>
            </a:r>
          </a:p>
          <a:p>
            <a:pPr defTabSz="457200"/>
            <a:endParaRPr lang="en-US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...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0985" y="594665"/>
            <a:ext cx="5145415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“Average” component – The main part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043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71691" y="2666389"/>
            <a:ext cx="2747868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500" b="1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Day 2</a:t>
            </a:r>
          </a:p>
          <a:p>
            <a:pPr algn="ctr"/>
            <a:r>
              <a:rPr lang="en-US" sz="36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27/04/2018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63344" y="2304751"/>
            <a:ext cx="8257591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700" dirty="0">
                <a:latin typeface="Segoe UI" panose="020B0502040204020203" pitchFamily="34" charset="0"/>
                <a:cs typeface="Segoe UI" panose="020B0502040204020203" pitchFamily="34" charset="0"/>
              </a:rPr>
              <a:t>Visual Studio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700" dirty="0">
                <a:latin typeface="Segoe UI" panose="020B0502040204020203" pitchFamily="34" charset="0"/>
                <a:cs typeface="Segoe UI" panose="020B0502040204020203" pitchFamily="34" charset="0"/>
              </a:rPr>
              <a:t>Grasshopper API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700" dirty="0">
                <a:latin typeface="Segoe UI" panose="020B0502040204020203" pitchFamily="34" charset="0"/>
                <a:cs typeface="Segoe UI" panose="020B0502040204020203" pitchFamily="34" charset="0"/>
              </a:rPr>
              <a:t>Develop Grasshopper plugins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700" dirty="0">
                <a:latin typeface="Segoe UI" panose="020B0502040204020203" pitchFamily="34" charset="0"/>
                <a:cs typeface="Segoe UI" panose="020B0502040204020203" pitchFamily="34" charset="0"/>
              </a:rPr>
              <a:t>Objected-Oriented Programming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700" dirty="0">
                <a:latin typeface="Segoe UI" panose="020B0502040204020203" pitchFamily="34" charset="0"/>
                <a:cs typeface="Segoe UI" panose="020B0502040204020203" pitchFamily="34" charset="0"/>
              </a:rPr>
              <a:t>Meshes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700" dirty="0">
                <a:latin typeface="Segoe UI" panose="020B0502040204020203" pitchFamily="34" charset="0"/>
                <a:cs typeface="Segoe UI" panose="020B0502040204020203" pitchFamily="34" charset="0"/>
              </a:rPr>
              <a:t>Major Exercise: Mesh-growth by adaptive </a:t>
            </a:r>
            <a:r>
              <a:rPr lang="en-US" sz="2700" dirty="0" err="1">
                <a:latin typeface="Segoe UI" panose="020B0502040204020203" pitchFamily="34" charset="0"/>
                <a:cs typeface="Segoe UI" panose="020B0502040204020203" pitchFamily="34" charset="0"/>
              </a:rPr>
              <a:t>subdivsion</a:t>
            </a:r>
            <a:endParaRPr lang="en-US" sz="27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7854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0986" y="1120551"/>
            <a:ext cx="11429256" cy="3095820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protected override 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void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SolveInstance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IGH_DataAccess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DA) 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 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a = </a:t>
            </a:r>
            <a:r>
              <a:rPr lang="en-US" sz="1700" dirty="0" err="1" smtClean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1700" dirty="0" err="1" smtClean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.NaN</a:t>
            </a:r>
            <a:r>
              <a:rPr lang="en-US" sz="1700" dirty="0" smtClean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;</a:t>
            </a:r>
            <a:endParaRPr lang="en-US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b = </a:t>
            </a:r>
            <a:r>
              <a:rPr lang="en-US" sz="1700" dirty="0" err="1" smtClean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1700" dirty="0" err="1" smtClean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.NaN</a:t>
            </a:r>
            <a:r>
              <a:rPr lang="en-US" sz="1700" dirty="0" smtClean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;</a:t>
            </a:r>
          </a:p>
          <a:p>
            <a:pPr defTabSz="457200"/>
            <a:endParaRPr lang="en-US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DA.GetData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(0, 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ref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a);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DA.GetData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(1, 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ref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b);</a:t>
            </a:r>
          </a:p>
          <a:p>
            <a:pPr defTabSz="457200"/>
            <a:endParaRPr lang="en-US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average = 0.5 * (a + b);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DA.SetData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(0, average);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0985" y="594665"/>
            <a:ext cx="6144875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“Average” component – Check for input validity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582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0986" y="1120551"/>
            <a:ext cx="11429256" cy="3095820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protected override 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void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SolveInstance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IGH_DataAccess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DA) 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 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a </a:t>
            </a:r>
            <a:r>
              <a:rPr lang="en-US" sz="17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= double.NaN;</a:t>
            </a:r>
            <a:endParaRPr lang="en-US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b </a:t>
            </a:r>
            <a:r>
              <a:rPr lang="en-US" sz="17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= double.NaN;</a:t>
            </a:r>
            <a:endParaRPr lang="en-US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endParaRPr lang="en-US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bool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success1 </a:t>
            </a:r>
            <a:r>
              <a:rPr lang="en-US" sz="17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= DA.GetData(0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 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ref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a);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bool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success2 </a:t>
            </a:r>
            <a:r>
              <a:rPr lang="en-US" sz="17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= DA.GetData(1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 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ref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b);</a:t>
            </a:r>
          </a:p>
          <a:p>
            <a:pPr defTabSz="457200"/>
            <a:endParaRPr lang="en-US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average = 0.5 * (a + b);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DA.SetData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(0, average);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0985" y="594665"/>
            <a:ext cx="6144875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“Average” component – Check for input validity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624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0986" y="1120551"/>
            <a:ext cx="11429256" cy="3880650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protected override 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void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SolveInstance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IGH_DataAccess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DA) 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 </a:t>
            </a:r>
          </a:p>
          <a:p>
            <a:pPr defTabSz="457200"/>
            <a:r>
              <a:rPr lang="en-US" sz="17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17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a = double.NaN;</a:t>
            </a:r>
          </a:p>
          <a:p>
            <a:pPr defTabSz="457200"/>
            <a:r>
              <a:rPr lang="en-US" sz="170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17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b = double.NaN;</a:t>
            </a:r>
          </a:p>
          <a:p>
            <a:pPr defTabSz="457200"/>
            <a:endParaRPr lang="en-US" sz="170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bool</a:t>
            </a:r>
            <a:r>
              <a:rPr lang="en-US" sz="17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success1 = DA.GetData(0, </a:t>
            </a:r>
            <a:r>
              <a:rPr lang="en-US" sz="170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ref</a:t>
            </a:r>
            <a:r>
              <a:rPr lang="en-US" sz="170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a);</a:t>
            </a:r>
          </a:p>
          <a:p>
            <a:pPr defTabSz="457200"/>
            <a:r>
              <a:rPr lang="en-US" sz="17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bool</a:t>
            </a:r>
            <a:r>
              <a:rPr lang="en-US" sz="17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success2 = DA.GetData(1, </a:t>
            </a:r>
            <a:r>
              <a:rPr lang="en-US" sz="170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ref</a:t>
            </a:r>
            <a:r>
              <a:rPr lang="en-US" sz="170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b);</a:t>
            </a:r>
          </a:p>
          <a:p>
            <a:pPr defTabSz="457200"/>
            <a:endParaRPr lang="en-US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if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(success1 &amp;&amp; success2)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{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average = 0.5 * (a + b);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DA.SetData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(0, average);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}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0985" y="594665"/>
            <a:ext cx="6144875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“Average” component – Check for input validity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855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0986" y="1120551"/>
            <a:ext cx="11429256" cy="4927091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protected override 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void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SolveInstance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IGH_DataAccess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DA) 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 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a =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double.NaN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;</a:t>
            </a:r>
          </a:p>
          <a:p>
            <a:pPr defTabSz="457200"/>
            <a:r>
              <a:rPr lang="en-US" sz="17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b =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double.NaN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;</a:t>
            </a:r>
          </a:p>
          <a:p>
            <a:pPr defTabSz="457200"/>
            <a:endParaRPr lang="en-US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bool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success1 =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DA.GetData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(0, 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ref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a);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bool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success2 =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DA.GetData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(1, 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ref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b);</a:t>
            </a:r>
          </a:p>
          <a:p>
            <a:pPr defTabSz="457200"/>
            <a:endParaRPr lang="en-US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if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(success1 &amp;&amp; success2)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{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average = 0.5 * (a + b);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DA.SetData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(0, average);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}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else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{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AddRuntimeMessage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GH_RuntimeMessageLevel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.Error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r>
              <a:rPr lang="en-US" sz="1600" dirty="0"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 dirty="0">
                <a:solidFill>
                  <a:srgbClr val="FFA269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</a:t>
            </a:r>
            <a:r>
              <a:rPr lang="en-US" sz="1700" dirty="0">
                <a:solidFill>
                  <a:srgbClr val="FFA269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Check the inputs, you idiot!!!</a:t>
            </a:r>
            <a:r>
              <a:rPr lang="en-US" sz="1600" dirty="0">
                <a:solidFill>
                  <a:srgbClr val="FFA269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);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}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0985" y="594665"/>
            <a:ext cx="6144875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“Average” component – Check for input validity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706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3099745"/>
            <a:ext cx="1219199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dirty="0">
                <a:latin typeface="Segoe UI" panose="020B0502040204020203" pitchFamily="34" charset="0"/>
                <a:cs typeface="Segoe UI" panose="020B0502040204020203" pitchFamily="34" charset="0"/>
              </a:rPr>
              <a:t>Inputs </a:t>
            </a:r>
            <a:r>
              <a:rPr lang="en-US" sz="5000">
                <a:latin typeface="Segoe UI" panose="020B0502040204020203" pitchFamily="34" charset="0"/>
                <a:cs typeface="Segoe UI" panose="020B0502040204020203" pitchFamily="34" charset="0"/>
              </a:rPr>
              <a:t>and outputs as </a:t>
            </a:r>
            <a:r>
              <a:rPr lang="en-US" sz="5000">
                <a:solidFill>
                  <a:srgbClr val="F4A16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lists</a:t>
            </a:r>
            <a:endParaRPr lang="en-US" sz="5000" dirty="0">
              <a:solidFill>
                <a:srgbClr val="F4A16F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532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3867826"/>
            <a:ext cx="12191999" cy="1631216"/>
          </a:xfrm>
          <a:prstGeom prst="rect">
            <a:avLst/>
          </a:prstGeom>
          <a:noFill/>
          <a:effectLst>
            <a:outerShdw blurRad="1524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Live Example: </a:t>
            </a:r>
          </a:p>
          <a:p>
            <a:pPr algn="ctr"/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A component that computes the centroid of a set of points,</a:t>
            </a:r>
          </a:p>
          <a:p>
            <a:pPr algn="ctr"/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and the distance from the centroid to each point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25</a:t>
            </a:fld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">
            <a:off x="3777612" y="1478611"/>
            <a:ext cx="1930931" cy="1930931"/>
          </a:xfrm>
          <a:prstGeom prst="rect">
            <a:avLst/>
          </a:prstGeom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Oval 1"/>
          <p:cNvSpPr/>
          <p:nvPr/>
        </p:nvSpPr>
        <p:spPr>
          <a:xfrm>
            <a:off x="6345904" y="1962010"/>
            <a:ext cx="152540" cy="15254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524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/>
          <p:cNvSpPr/>
          <p:nvPr/>
        </p:nvSpPr>
        <p:spPr>
          <a:xfrm>
            <a:off x="6345904" y="3162160"/>
            <a:ext cx="152540" cy="15254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524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/>
          <p:cNvSpPr/>
          <p:nvPr/>
        </p:nvSpPr>
        <p:spPr>
          <a:xfrm>
            <a:off x="6961854" y="2251512"/>
            <a:ext cx="152540" cy="15254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524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/>
          <p:cNvSpPr/>
          <p:nvPr/>
        </p:nvSpPr>
        <p:spPr>
          <a:xfrm>
            <a:off x="7717504" y="1967617"/>
            <a:ext cx="152540" cy="15254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524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/>
          <p:cNvSpPr/>
          <p:nvPr/>
        </p:nvSpPr>
        <p:spPr>
          <a:xfrm>
            <a:off x="7939754" y="2717928"/>
            <a:ext cx="152540" cy="15254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524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/>
          <p:cNvSpPr/>
          <p:nvPr/>
        </p:nvSpPr>
        <p:spPr>
          <a:xfrm>
            <a:off x="7253954" y="3530728"/>
            <a:ext cx="152540" cy="15254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524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/>
          <p:cNvSpPr/>
          <p:nvPr/>
        </p:nvSpPr>
        <p:spPr>
          <a:xfrm>
            <a:off x="7870044" y="3249103"/>
            <a:ext cx="152540" cy="15254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524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/>
          <p:cNvSpPr/>
          <p:nvPr/>
        </p:nvSpPr>
        <p:spPr>
          <a:xfrm>
            <a:off x="7177684" y="1885740"/>
            <a:ext cx="152540" cy="15254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524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/>
          <p:cNvSpPr/>
          <p:nvPr/>
        </p:nvSpPr>
        <p:spPr>
          <a:xfrm>
            <a:off x="6354648" y="2339293"/>
            <a:ext cx="152540" cy="15254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524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Oval 21"/>
          <p:cNvSpPr/>
          <p:nvPr/>
        </p:nvSpPr>
        <p:spPr>
          <a:xfrm>
            <a:off x="7641234" y="2455146"/>
            <a:ext cx="152540" cy="15254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524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Oval 22"/>
          <p:cNvSpPr/>
          <p:nvPr/>
        </p:nvSpPr>
        <p:spPr>
          <a:xfrm>
            <a:off x="7177684" y="2605088"/>
            <a:ext cx="215830" cy="215830"/>
          </a:xfrm>
          <a:prstGeom prst="ellipse">
            <a:avLst/>
          </a:prstGeom>
          <a:solidFill>
            <a:srgbClr val="FF9933"/>
          </a:solidFill>
          <a:ln w="28575">
            <a:solidFill>
              <a:schemeClr val="tx1"/>
            </a:solidFill>
          </a:ln>
          <a:effectLst>
            <a:outerShdw blurRad="1524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Oval 24"/>
          <p:cNvSpPr/>
          <p:nvPr/>
        </p:nvSpPr>
        <p:spPr>
          <a:xfrm>
            <a:off x="6659394" y="3234839"/>
            <a:ext cx="152540" cy="15254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524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Oval 25"/>
          <p:cNvSpPr/>
          <p:nvPr/>
        </p:nvSpPr>
        <p:spPr>
          <a:xfrm>
            <a:off x="6885584" y="3473986"/>
            <a:ext cx="152540" cy="15254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524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4728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60036" y="1149126"/>
            <a:ext cx="11429256" cy="3649818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170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 class</a:t>
            </a:r>
            <a:r>
              <a:rPr lang="en-US" sz="170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GhcCentroid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: 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GH_Component</a:t>
            </a:r>
            <a:endParaRPr lang="en-US" sz="1700" dirty="0">
              <a:solidFill>
                <a:srgbClr val="04CA7D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17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GhcCentroid</a:t>
            </a:r>
            <a:r>
              <a:rPr lang="en-US" sz="170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()</a:t>
            </a:r>
          </a:p>
          <a:p>
            <a:pPr defTabSz="457200"/>
            <a:r>
              <a:rPr lang="en-US" sz="17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: </a:t>
            </a:r>
            <a:r>
              <a:rPr lang="en-US" sz="170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base</a:t>
            </a:r>
            <a:r>
              <a:rPr lang="en-US" sz="17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sz="1700">
                <a:solidFill>
                  <a:srgbClr val="FFA269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"Centroid"</a:t>
            </a:r>
            <a:r>
              <a:rPr lang="en-US" sz="17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endParaRPr lang="en-US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>
                <a:solidFill>
                  <a:srgbClr val="FFA269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   "Centroid"</a:t>
            </a:r>
            <a:r>
              <a:rPr lang="en-US" sz="17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endParaRPr lang="en-US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>
                <a:solidFill>
                  <a:srgbClr val="FFA269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   "</a:t>
            </a:r>
            <a:r>
              <a:rPr lang="en-US">
                <a:solidFill>
                  <a:srgbClr val="FFA269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Find </a:t>
            </a:r>
            <a:r>
              <a:rPr lang="en-US" dirty="0">
                <a:solidFill>
                  <a:srgbClr val="FFA269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the centroid of a set of points, and compute the distance from the  </a:t>
            </a:r>
          </a:p>
          <a:p>
            <a:pPr defTabSz="457200"/>
            <a:r>
              <a:rPr lang="en-US">
                <a:solidFill>
                  <a:srgbClr val="FFA269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      centroid </a:t>
            </a:r>
            <a:r>
              <a:rPr lang="en-US" dirty="0">
                <a:solidFill>
                  <a:srgbClr val="FFA269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to </a:t>
            </a:r>
            <a:r>
              <a:rPr lang="en-US">
                <a:solidFill>
                  <a:srgbClr val="FFA269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each point</a:t>
            </a:r>
            <a:r>
              <a:rPr lang="en-US" sz="1700">
                <a:solidFill>
                  <a:srgbClr val="FFA269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</a:t>
            </a:r>
            <a:r>
              <a:rPr lang="en-US" sz="17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r>
              <a:rPr lang="en-US" sz="1700" dirty="0">
                <a:solidFill>
                  <a:srgbClr val="FFA269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			</a:t>
            </a:r>
          </a:p>
          <a:p>
            <a:pPr defTabSz="457200"/>
            <a:r>
              <a:rPr lang="en-US" sz="1700">
                <a:solidFill>
                  <a:srgbClr val="FFA269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   "Workshop"</a:t>
            </a:r>
            <a:r>
              <a:rPr lang="en-US" sz="17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endParaRPr lang="en-US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>
                <a:solidFill>
                  <a:srgbClr val="FFA269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   "</a:t>
            </a:r>
            <a:r>
              <a:rPr lang="en-US" sz="1700" dirty="0">
                <a:solidFill>
                  <a:srgbClr val="FFA269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Utilities"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{ }</a:t>
            </a:r>
          </a:p>
          <a:p>
            <a:pPr defTabSz="457200"/>
            <a:endParaRPr lang="en-US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...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0985" y="594665"/>
            <a:ext cx="6569613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“Centroid” component –– the constructor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048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0985" y="1120551"/>
            <a:ext cx="11429256" cy="5450311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 class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GhcCentroid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: 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GH_Component</a:t>
            </a:r>
            <a:endParaRPr lang="en-US" sz="1700" dirty="0">
              <a:solidFill>
                <a:srgbClr val="04CA7D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...</a:t>
            </a:r>
          </a:p>
          <a:p>
            <a:endParaRPr lang="en-GB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r>
              <a:rPr lang="en-GB" sz="1700" dirty="0">
                <a:solidFill>
                  <a:srgbClr val="F38F8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</a:t>
            </a:r>
            <a:r>
              <a:rPr lang="en-GB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protected override </a:t>
            </a:r>
            <a:r>
              <a:rPr lang="en-GB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void</a:t>
            </a:r>
            <a:r>
              <a:rPr lang="en-GB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GB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RegisterInputParams</a:t>
            </a:r>
            <a:r>
              <a:rPr lang="en-GB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GB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GH_InputParamManager</a:t>
            </a:r>
            <a:r>
              <a:rPr lang="en-GB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GB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pManager</a:t>
            </a:r>
            <a:r>
              <a:rPr lang="en-GB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</a:t>
            </a:r>
          </a:p>
          <a:p>
            <a:r>
              <a:rPr lang="en-GB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{</a:t>
            </a:r>
          </a:p>
          <a:p>
            <a:pPr lvl="1"/>
            <a:r>
              <a:rPr lang="en-GB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</a:t>
            </a:r>
            <a:r>
              <a:rPr lang="en-GB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pManager.AddPointParameter</a:t>
            </a:r>
            <a:r>
              <a:rPr lang="en-GB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GB" sz="1700" dirty="0">
                <a:solidFill>
                  <a:srgbClr val="FFA269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"Points"</a:t>
            </a:r>
            <a:r>
              <a:rPr lang="en-GB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r>
              <a:rPr lang="en-GB" sz="1700" dirty="0">
                <a:solidFill>
                  <a:srgbClr val="FFA269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"Points"</a:t>
            </a:r>
            <a:r>
              <a:rPr lang="en-GB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r>
              <a:rPr lang="en-GB" sz="1700" dirty="0">
                <a:solidFill>
                  <a:srgbClr val="FFA269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"Points"</a:t>
            </a:r>
            <a:r>
              <a:rPr lang="en-GB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 </a:t>
            </a:r>
            <a:r>
              <a:rPr lang="en-GB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GH_ParamAccess</a:t>
            </a:r>
            <a:r>
              <a:rPr lang="en-GB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.list</a:t>
            </a:r>
            <a:r>
              <a:rPr lang="en-GB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);</a:t>
            </a:r>
          </a:p>
          <a:p>
            <a:r>
              <a:rPr lang="en-GB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}</a:t>
            </a:r>
          </a:p>
          <a:p>
            <a:endParaRPr lang="en-GB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endParaRPr lang="en-GB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r>
              <a:rPr lang="en-GB" sz="1700" dirty="0">
                <a:solidFill>
                  <a:srgbClr val="F38F8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</a:t>
            </a:r>
            <a:r>
              <a:rPr lang="en-GB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protected override </a:t>
            </a:r>
            <a:r>
              <a:rPr lang="en-GB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void</a:t>
            </a:r>
            <a:r>
              <a:rPr lang="en-GB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GB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RegisterOutputParams</a:t>
            </a:r>
            <a:r>
              <a:rPr lang="en-GB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GB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GH_OutputParamManager</a:t>
            </a:r>
            <a:r>
              <a:rPr lang="en-GB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GB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pManager</a:t>
            </a:r>
            <a:r>
              <a:rPr lang="en-GB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</a:t>
            </a:r>
          </a:p>
          <a:p>
            <a:r>
              <a:rPr lang="en-GB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{</a:t>
            </a:r>
          </a:p>
          <a:p>
            <a:r>
              <a:rPr lang="en-GB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</a:t>
            </a:r>
            <a:r>
              <a:rPr lang="en-GB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pManager.AddPointParameter</a:t>
            </a:r>
            <a:r>
              <a:rPr lang="en-GB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GB" sz="1700" dirty="0">
                <a:solidFill>
                  <a:srgbClr val="FFA269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"Centroid"</a:t>
            </a:r>
            <a:r>
              <a:rPr lang="en-GB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r>
              <a:rPr lang="en-GB" sz="1700" dirty="0">
                <a:solidFill>
                  <a:srgbClr val="FFA269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"Centroid"</a:t>
            </a:r>
            <a:r>
              <a:rPr lang="en-GB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r>
              <a:rPr lang="en-GB" sz="1700" dirty="0">
                <a:solidFill>
                  <a:srgbClr val="FFA269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"Centroid"</a:t>
            </a:r>
            <a:r>
              <a:rPr lang="en-GB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r>
              <a:rPr lang="en-GB" sz="1700" dirty="0">
                <a:solidFill>
                  <a:srgbClr val="FFA269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GB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GH_ParamAccess</a:t>
            </a:r>
            <a:r>
              <a:rPr lang="en-GB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.item</a:t>
            </a:r>
            <a:r>
              <a:rPr lang="en-GB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);</a:t>
            </a:r>
          </a:p>
          <a:p>
            <a:r>
              <a:rPr lang="en-GB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</a:t>
            </a:r>
            <a:r>
              <a:rPr lang="en-GB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pManager.AddNumberParameter</a:t>
            </a:r>
            <a:r>
              <a:rPr lang="en-GB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GB" sz="1700" dirty="0">
                <a:solidFill>
                  <a:srgbClr val="FFA269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"Distances"</a:t>
            </a:r>
            <a:r>
              <a:rPr lang="en-GB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r>
              <a:rPr lang="en-GB" sz="1700" dirty="0">
                <a:solidFill>
                  <a:srgbClr val="FFA269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"Distances"</a:t>
            </a:r>
            <a:r>
              <a:rPr lang="en-GB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r>
              <a:rPr lang="en-GB" sz="1700" dirty="0">
                <a:solidFill>
                  <a:srgbClr val="FFA269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"Distances"</a:t>
            </a:r>
            <a:r>
              <a:rPr lang="en-GB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r>
              <a:rPr lang="en-GB" sz="1700" dirty="0">
                <a:solidFill>
                  <a:srgbClr val="FFA269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GB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GH_ParamAccess</a:t>
            </a:r>
            <a:r>
              <a:rPr lang="en-GB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.list</a:t>
            </a:r>
            <a:r>
              <a:rPr lang="en-GB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);</a:t>
            </a:r>
          </a:p>
          <a:p>
            <a:r>
              <a:rPr lang="en-GB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}</a:t>
            </a:r>
          </a:p>
          <a:p>
            <a:endParaRPr lang="en-GB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...</a:t>
            </a:r>
            <a:endParaRPr lang="en-GB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endParaRPr lang="en-US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  <a:p>
            <a:pPr defTabSz="457200"/>
            <a:endParaRPr lang="en-US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0986" y="594665"/>
            <a:ext cx="7387170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“Centroid” component – Input and output parameters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092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0986" y="914077"/>
            <a:ext cx="11429256" cy="5711921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protected override 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void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SolveInstance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IGH_DataAccess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DA) 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{ 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List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&lt;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Point3d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&gt;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iPoints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new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List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&lt;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Point3d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&gt;();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DA.GetDataList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sz="1700" dirty="0">
                <a:solidFill>
                  <a:srgbClr val="FFA269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"Points"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r>
              <a:rPr lang="en-US" sz="1700" dirty="0">
                <a:solidFill>
                  <a:srgbClr val="95B6C5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iPoints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);</a:t>
            </a:r>
          </a:p>
          <a:p>
            <a:pPr defTabSz="457200"/>
            <a:endParaRPr lang="en-US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Point3d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centroid = 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new 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Point3d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(0.0, 0.0, 0.0);</a:t>
            </a:r>
          </a:p>
          <a:p>
            <a:pPr defTabSz="457200"/>
            <a:endParaRPr lang="en-US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</a:t>
            </a:r>
            <a:r>
              <a:rPr lang="en-US" sz="1700" dirty="0" err="1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foreach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(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Point3d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point 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in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iPoints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centroid += point;</a:t>
            </a:r>
          </a:p>
          <a:p>
            <a:pPr defTabSz="457200"/>
            <a:endParaRPr lang="en-US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centroid </a:t>
            </a:r>
            <a:r>
              <a:rPr lang="en-US" sz="1700" dirty="0" smtClean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= centroid / </a:t>
            </a:r>
            <a:r>
              <a:rPr lang="en-US" sz="1700" dirty="0" err="1" smtClean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iPoints.Count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;</a:t>
            </a:r>
          </a:p>
          <a:p>
            <a:pPr defTabSz="457200"/>
            <a:endParaRPr lang="en-US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DA.SetData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sz="1700" dirty="0">
                <a:solidFill>
                  <a:srgbClr val="FFA269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"Centroid"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r>
              <a:rPr lang="en-US" sz="1700" dirty="0">
                <a:solidFill>
                  <a:srgbClr val="FFA269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centroid);</a:t>
            </a:r>
          </a:p>
          <a:p>
            <a:pPr defTabSz="457200"/>
            <a:endParaRPr lang="en-US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List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&lt;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&gt; distances = 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new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List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&lt;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&gt;();</a:t>
            </a:r>
          </a:p>
          <a:p>
            <a:pPr defTabSz="457200"/>
            <a:endParaRPr lang="en-US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</a:t>
            </a:r>
            <a:r>
              <a:rPr lang="en-US" sz="1700" dirty="0" err="1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foreach</a:t>
            </a:r>
            <a:r>
              <a:rPr lang="en-US" sz="1700" dirty="0">
                <a:solidFill>
                  <a:srgbClr val="F38F8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Point3d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point 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in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iPoints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distances.Add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centroid.DistanceTo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(point));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DA.SetDataList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sz="1700" dirty="0">
                <a:solidFill>
                  <a:srgbClr val="FFA269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"Distances"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r>
              <a:rPr lang="en-US" sz="1700" dirty="0">
                <a:solidFill>
                  <a:srgbClr val="FFA269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distances);	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}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0985" y="388191"/>
            <a:ext cx="5541655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“Centroid” component – The main part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160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29</a:t>
            </a:fld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9002" y="1654925"/>
            <a:ext cx="2844444" cy="2869841"/>
          </a:xfrm>
          <a:prstGeom prst="rect">
            <a:avLst/>
          </a:prstGeom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47504" flipH="1">
            <a:off x="6168957" y="1503449"/>
            <a:ext cx="957746" cy="957746"/>
          </a:xfrm>
          <a:prstGeom prst="rect">
            <a:avLst/>
          </a:prstGeom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0" y="4524766"/>
            <a:ext cx="12192000" cy="707886"/>
          </a:xfrm>
          <a:prstGeom prst="rect">
            <a:avLst/>
          </a:prstGeom>
          <a:noFill/>
          <a:effectLst>
            <a:outerShdw blurRad="1524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Build </a:t>
            </a:r>
            <a:r>
              <a:rPr lang="en-US" sz="400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and test</a:t>
            </a:r>
            <a:endParaRPr lang="en-US" sz="4000" dirty="0">
              <a:solidFill>
                <a:srgbClr val="FFAA5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38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559516" y="954192"/>
            <a:ext cx="687941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Visual Studio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72052" y="2366586"/>
            <a:ext cx="10254343" cy="324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An </a:t>
            </a:r>
            <a:r>
              <a:rPr lang="en-US" sz="2500" dirty="0">
                <a:solidFill>
                  <a:srgbClr val="F4A16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IDE</a:t>
            </a:r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 (Integrated Development Environment)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A special kind of software program (and accompanying toolset) that help us </a:t>
            </a:r>
            <a:r>
              <a:rPr lang="en-US" sz="2500" dirty="0">
                <a:solidFill>
                  <a:srgbClr val="F4A16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develop (other) software products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Very powerful and popular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Supports C++, </a:t>
            </a:r>
            <a:r>
              <a:rPr lang="en-US" sz="2500" dirty="0">
                <a:solidFill>
                  <a:srgbClr val="F4A16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C#</a:t>
            </a:r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, Visual Basic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Officially supports </a:t>
            </a:r>
            <a:r>
              <a:rPr lang="en-US" sz="2500" dirty="0">
                <a:solidFill>
                  <a:srgbClr val="F4A16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Python </a:t>
            </a:r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since version 2015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We will use VS to develop </a:t>
            </a:r>
            <a:r>
              <a:rPr lang="en-US" sz="2500" dirty="0">
                <a:solidFill>
                  <a:srgbClr val="F4A16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plugins for Grasshopper </a:t>
            </a:r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using</a:t>
            </a:r>
            <a:r>
              <a:rPr lang="en-US" sz="2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500" dirty="0">
                <a:solidFill>
                  <a:srgbClr val="F4A16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C#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0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305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" y="3268696"/>
            <a:ext cx="1219199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dirty="0">
                <a:latin typeface="Segoe UI" panose="020B0502040204020203" pitchFamily="34" charset="0"/>
                <a:cs typeface="Segoe UI" panose="020B0502040204020203" pitchFamily="34" charset="0"/>
              </a:rPr>
              <a:t>Moving Particle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30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" y="2690547"/>
            <a:ext cx="12191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Live Example</a:t>
            </a:r>
          </a:p>
        </p:txBody>
      </p:sp>
    </p:spTree>
    <p:extLst>
      <p:ext uri="{BB962C8B-B14F-4D97-AF65-F5344CB8AC3E}">
        <p14:creationId xmlns:p14="http://schemas.microsoft.com/office/powerpoint/2010/main" val="3354355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0986" y="1120551"/>
            <a:ext cx="11429256" cy="4142261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 class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GhcMovingParticle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: 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GH_Component</a:t>
            </a:r>
            <a:endParaRPr lang="en-US" sz="1700" dirty="0">
              <a:solidFill>
                <a:srgbClr val="04CA7D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Point3d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currentPosition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new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Point3d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(0.0, 0.0, 0.0);</a:t>
            </a:r>
          </a:p>
          <a:p>
            <a:pPr defTabSz="457200"/>
            <a:endParaRPr lang="en-US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 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GhcMovingParticle</a:t>
            </a:r>
            <a:r>
              <a:rPr lang="en-US" sz="17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()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		: 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base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"Moving Particle"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</a:p>
          <a:p>
            <a:pPr defTabSz="457200"/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	   "</a:t>
            </a:r>
            <a:r>
              <a:rPr lang="en-US" sz="1700" dirty="0" err="1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MvPrtc</a:t>
            </a:r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 </a:t>
            </a:r>
          </a:p>
          <a:p>
            <a:pPr defTabSz="457200"/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	   "Create a moving point in the direction specified by the user"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</a:p>
          <a:p>
            <a:pPr defTabSz="457200"/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	   "Workshop"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 </a:t>
            </a:r>
          </a:p>
          <a:p>
            <a:pPr defTabSz="457200"/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	   "Utilities"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{ 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}</a:t>
            </a:r>
          </a:p>
          <a:p>
            <a:pPr defTabSz="457200"/>
            <a:endParaRPr lang="en-US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...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0985" y="594665"/>
            <a:ext cx="6569613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“Moving Particle” component – the constructor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012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69561" y="842489"/>
            <a:ext cx="11429256" cy="4665481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 class </a:t>
            </a:r>
            <a:r>
              <a:rPr lang="en-US" sz="1700" dirty="0" err="1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GhcMovingParticle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: </a:t>
            </a:r>
            <a:r>
              <a:rPr lang="en-US" sz="1700" dirty="0" err="1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GH_Component</a:t>
            </a:r>
            <a:endParaRPr lang="en-US" sz="1700" dirty="0">
              <a:solidFill>
                <a:srgbClr val="F4A16F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...</a:t>
            </a:r>
          </a:p>
          <a:p>
            <a:pPr defTabSz="457200"/>
            <a:endParaRPr lang="en-US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protected override 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void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RegisterInputParams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GH_Component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GH_InputParamManager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pManager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	{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pManager.Add</a:t>
            </a:r>
            <a:r>
              <a:rPr lang="en-US" sz="1700" b="1" u="sng" dirty="0" err="1">
                <a:solidFill>
                  <a:srgbClr val="FFFF0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Boolean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Parameter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"Reset"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"Reset"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</a:t>
            </a:r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Reset"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GH_ParamAccess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.item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);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pManager.Add</a:t>
            </a:r>
            <a:r>
              <a:rPr lang="en-US" sz="1700" b="1" u="sng" dirty="0" err="1">
                <a:solidFill>
                  <a:srgbClr val="FFFF0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Vector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Parameter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"Velocity"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"Velocity"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"Velocity"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 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GH_ParamAccess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.item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);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}</a:t>
            </a:r>
          </a:p>
          <a:p>
            <a:pPr defTabSz="457200"/>
            <a:endParaRPr lang="en-US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protected override 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void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RegisterOutputParams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GH_Component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GH_OutputParamManager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pManager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	{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pManager.Add</a:t>
            </a:r>
            <a:r>
              <a:rPr lang="en-US" sz="1700" b="1" u="sng" dirty="0" err="1">
                <a:solidFill>
                  <a:srgbClr val="FFFF0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Point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Parameter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"Particle"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"Particle"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"Particle"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 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GH_ParamAccess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.item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);</a:t>
            </a:r>
            <a:r>
              <a:rPr lang="en-US" sz="1700" dirty="0">
                <a:solidFill>
                  <a:schemeClr val="accent5">
                    <a:lumMod val="60000"/>
                    <a:lumOff val="4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}</a:t>
            </a:r>
          </a:p>
          <a:p>
            <a:pPr defTabSz="457200"/>
            <a:endParaRPr lang="en-US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...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9559" y="316603"/>
            <a:ext cx="7650491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“Moving Particle” component – Input and output parameters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994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69561" y="766289"/>
            <a:ext cx="11429256" cy="5973531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 class 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GhcMovingParticle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: 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GH_Component</a:t>
            </a:r>
            <a:endParaRPr lang="en-US" sz="1700" dirty="0">
              <a:solidFill>
                <a:srgbClr val="04CA7D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Point3d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currentPosition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;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...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protected override 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void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SolveInstance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IGH_DataAccess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DA) 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{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bool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iReset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true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;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DA.GetData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(0, 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ref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iReset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);</a:t>
            </a:r>
          </a:p>
          <a:p>
            <a:pPr defTabSz="457200"/>
            <a:endParaRPr lang="en-US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Vector3d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iVelocity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new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Vector3d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();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DA.GetData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(1, 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ref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iVelocity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);</a:t>
            </a:r>
          </a:p>
          <a:p>
            <a:pPr defTabSz="457200"/>
            <a:endParaRPr lang="en-US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if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(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iReset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 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{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	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currentPosition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new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Point3d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(0.0, 0.0, 0.0);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	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return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;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}</a:t>
            </a:r>
          </a:p>
          <a:p>
            <a:pPr defTabSz="457200"/>
            <a:endParaRPr lang="en-US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currentPosition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+=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iVelocity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;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DA.SetData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(0,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currentPosition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);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}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9560" y="240403"/>
            <a:ext cx="5983616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“Moving Particle” component – The main part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20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34</a:t>
            </a:fld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8437" y="1744541"/>
            <a:ext cx="6715125" cy="3333750"/>
          </a:xfrm>
          <a:prstGeom prst="rect">
            <a:avLst/>
          </a:prstGeom>
          <a:effectLst>
            <a:outerShdw blurRad="152400" dist="635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12129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" y="3489916"/>
            <a:ext cx="12191999" cy="784830"/>
          </a:xfrm>
          <a:prstGeom prst="rect">
            <a:avLst/>
          </a:prstGeom>
          <a:noFill/>
          <a:effectLst>
            <a:outerShdw blurRad="1524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Objected-Oriented Programming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35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" y="1802038"/>
            <a:ext cx="12191999" cy="1938992"/>
          </a:xfrm>
          <a:prstGeom prst="rect">
            <a:avLst/>
          </a:prstGeom>
          <a:noFill/>
          <a:effectLst>
            <a:outerShdw blurRad="1524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2000" dirty="0">
                <a:latin typeface="Segoe WP Black" panose="020B0A02040504020203" pitchFamily="34" charset="0"/>
                <a:cs typeface="Segoe UI" panose="020B0502040204020203" pitchFamily="34" charset="0"/>
              </a:rPr>
              <a:t>OOP</a:t>
            </a:r>
          </a:p>
        </p:txBody>
      </p:sp>
    </p:spTree>
    <p:extLst>
      <p:ext uri="{BB962C8B-B14F-4D97-AF65-F5344CB8AC3E}">
        <p14:creationId xmlns:p14="http://schemas.microsoft.com/office/powerpoint/2010/main" val="2577634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56343" y="3051321"/>
            <a:ext cx="106299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dirty="0">
                <a:latin typeface="Segoe UI" panose="020B0502040204020203" pitchFamily="34" charset="0"/>
                <a:cs typeface="Segoe UI" panose="020B0502040204020203" pitchFamily="34" charset="0"/>
              </a:rPr>
              <a:t>Class = user-defined data type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010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92122" y="986606"/>
            <a:ext cx="10943386" cy="2372545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20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class</a:t>
            </a:r>
            <a:r>
              <a:rPr 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</a:t>
            </a:r>
            <a:r>
              <a:rPr 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</a:p>
          <a:p>
            <a:pPr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lvl="1" defTabSz="457200"/>
            <a:r>
              <a:rPr lang="en-US" sz="20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Plane</a:t>
            </a:r>
            <a:r>
              <a:rPr lang="en-US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BasePlane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;</a:t>
            </a:r>
          </a:p>
          <a:p>
            <a:pPr lvl="1" defTabSz="457200"/>
            <a:r>
              <a:rPr lang="en-US" sz="20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Length;</a:t>
            </a:r>
          </a:p>
          <a:p>
            <a:pPr lvl="1" defTabSz="457200"/>
            <a:r>
              <a:rPr lang="en-US" sz="20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Width;</a:t>
            </a:r>
          </a:p>
          <a:p>
            <a:pPr lvl="1" defTabSz="457200"/>
            <a:r>
              <a:rPr lang="en-US" sz="20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Height;	</a:t>
            </a:r>
          </a:p>
          <a:p>
            <a:pPr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2122" y="4279451"/>
            <a:ext cx="10943386" cy="2064769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</a:t>
            </a:r>
            <a:r>
              <a:rPr lang="en-US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myPyramid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</a:t>
            </a:r>
            <a:r>
              <a:rPr lang="en-US" sz="20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new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();</a:t>
            </a:r>
          </a:p>
          <a:p>
            <a:endParaRPr lang="en-US" sz="20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myPyramid.BasePlane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</a:t>
            </a:r>
            <a:r>
              <a:rPr lang="en-US" sz="20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Plane</a:t>
            </a:r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.WorldXY</a:t>
            </a:r>
            <a:endParaRPr lang="en-US" sz="20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myPyramid.Length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1.2;</a:t>
            </a:r>
          </a:p>
          <a:p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myPyramid.Width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3.4;</a:t>
            </a:r>
          </a:p>
          <a:p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myPyramid.Height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5.6;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92121" y="460720"/>
            <a:ext cx="2013056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Roboto Condensed" pitchFamily="2" charset="0"/>
                <a:ea typeface="Roboto Condensed" pitchFamily="2" charset="0"/>
                <a:cs typeface="Consolas" panose="020B0609020204030204" pitchFamily="49" charset="0"/>
              </a:rPr>
              <a:t>Defining a class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2122" y="3753565"/>
            <a:ext cx="3332898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Roboto Condensed" pitchFamily="2" charset="0"/>
                <a:ea typeface="Roboto Condensed" pitchFamily="2" charset="0"/>
                <a:cs typeface="Consolas" panose="020B0609020204030204" pitchFamily="49" charset="0"/>
              </a:rPr>
              <a:t>Using the class (client code)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37</a:t>
            </a:fld>
            <a:endParaRPr lang="en-US"/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3170569" y="1171150"/>
            <a:ext cx="984739" cy="52753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155308" y="847984"/>
            <a:ext cx="5074915" cy="646331"/>
          </a:xfrm>
          <a:prstGeom prst="rect">
            <a:avLst/>
          </a:prstGeom>
          <a:solidFill>
            <a:srgbClr val="31515D"/>
          </a:solidFill>
          <a:ln w="6350">
            <a:noFill/>
            <a:prstDash val="dash"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CONVENTION:</a:t>
            </a:r>
          </a:p>
          <a:p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Names of </a:t>
            </a:r>
            <a:r>
              <a:rPr lang="en-US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public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 members start with </a:t>
            </a:r>
            <a:r>
              <a:rPr lang="en-US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uppercase</a:t>
            </a:r>
          </a:p>
        </p:txBody>
      </p:sp>
    </p:spTree>
    <p:extLst>
      <p:ext uri="{BB962C8B-B14F-4D97-AF65-F5344CB8AC3E}">
        <p14:creationId xmlns:p14="http://schemas.microsoft.com/office/powerpoint/2010/main" val="1341151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5" grpId="0" animBg="1"/>
      <p:bldP spid="6" grpId="0" animBg="1"/>
      <p:bldP spid="7" grpId="0" animBg="1"/>
      <p:bldP spid="1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92122" y="986606"/>
            <a:ext cx="11061398" cy="5481089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class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ScriptInstance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: </a:t>
            </a:r>
            <a:r>
              <a:rPr lang="en-US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GH_SriptInstance</a:t>
            </a:r>
            <a:endParaRPr lang="en-US" dirty="0">
              <a:solidFill>
                <a:srgbClr val="04CA7D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	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private</a:t>
            </a:r>
            <a:r>
              <a:rPr lang="en-US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void</a:t>
            </a:r>
            <a:r>
              <a:rPr lang="en-US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RunScript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()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{</a:t>
            </a:r>
          </a:p>
          <a:p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</a:t>
            </a:r>
            <a:r>
              <a:rPr lang="en-US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myPyramid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</a:t>
            </a:r>
            <a:r>
              <a:rPr lang="en-US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new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();</a:t>
            </a:r>
          </a:p>
          <a:p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myPyramid.BasePlane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</a:t>
            </a:r>
            <a:r>
              <a:rPr lang="en-US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Plane</a:t>
            </a:r>
            <a:r>
              <a:rPr lang="en-US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.WorldXY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;</a:t>
            </a:r>
          </a:p>
          <a:p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myPyramid.Length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1.2;</a:t>
            </a:r>
          </a:p>
          <a:p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myPyramid.Width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3.4;</a:t>
            </a:r>
          </a:p>
          <a:p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myPyramid.Height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5.6;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}</a:t>
            </a:r>
            <a:r>
              <a:rPr lang="en-US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</a:p>
          <a:p>
            <a:pPr defTabSz="457200"/>
            <a:endParaRPr lang="en-US" dirty="0">
              <a:solidFill>
                <a:srgbClr val="92D050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class</a:t>
            </a:r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</a:t>
            </a:r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{</a:t>
            </a:r>
          </a:p>
          <a:p>
            <a:pPr lvl="1" defTabSz="457200"/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Plane</a:t>
            </a:r>
            <a:r>
              <a:rPr lang="en-US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BasePlane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;</a:t>
            </a:r>
          </a:p>
          <a:p>
            <a:pPr lvl="1" defTabSz="457200"/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Length;</a:t>
            </a:r>
          </a:p>
          <a:p>
            <a:pPr lvl="1" defTabSz="457200"/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Width;</a:t>
            </a:r>
          </a:p>
          <a:p>
            <a:pPr lvl="1" defTabSz="457200"/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Height;	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}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92121" y="460720"/>
            <a:ext cx="2573774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Roboto Condensed" pitchFamily="2" charset="0"/>
                <a:ea typeface="Roboto Condensed" pitchFamily="2" charset="0"/>
                <a:cs typeface="Consolas" panose="020B0609020204030204" pitchFamily="49" charset="0"/>
              </a:rPr>
              <a:t>C# Script Component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14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00021" y="1180086"/>
            <a:ext cx="11574479" cy="4834758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20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class</a:t>
            </a:r>
            <a:r>
              <a:rPr 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</a:t>
            </a:r>
            <a:r>
              <a:rPr 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</a:p>
          <a:p>
            <a:pPr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lvl="1" defTabSz="457200"/>
            <a:r>
              <a:rPr lang="en-US" sz="20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Plane</a:t>
            </a:r>
            <a:r>
              <a:rPr lang="en-US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BasePlane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;</a:t>
            </a:r>
          </a:p>
          <a:p>
            <a:pPr lvl="1" defTabSz="457200"/>
            <a:r>
              <a:rPr lang="en-US" sz="20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Length;</a:t>
            </a:r>
          </a:p>
          <a:p>
            <a:pPr lvl="1" defTabSz="457200"/>
            <a:r>
              <a:rPr lang="en-US" sz="20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Width;</a:t>
            </a:r>
          </a:p>
          <a:p>
            <a:pPr lvl="1" defTabSz="457200"/>
            <a:r>
              <a:rPr lang="en-US" sz="20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Height;</a:t>
            </a:r>
          </a:p>
          <a:p>
            <a:pPr lvl="1" defTabSz="457200"/>
            <a:endParaRPr lang="en-US" sz="20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lvl="1" defTabSz="457200"/>
            <a:r>
              <a:rPr lang="en-US" sz="20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Pyramid(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Plane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basePlane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length,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width,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height)</a:t>
            </a:r>
          </a:p>
          <a:p>
            <a:pPr lvl="1"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lvl="1"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BasePlane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</a:t>
            </a:r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basePlane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;</a:t>
            </a:r>
          </a:p>
          <a:p>
            <a:pPr lvl="1"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Length = length;</a:t>
            </a:r>
          </a:p>
          <a:p>
            <a:pPr lvl="1"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Width = width;</a:t>
            </a:r>
          </a:p>
          <a:p>
            <a:pPr lvl="1"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Height = height;</a:t>
            </a:r>
          </a:p>
          <a:p>
            <a:pPr lvl="1"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	</a:t>
            </a:r>
          </a:p>
          <a:p>
            <a:pPr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0021" y="654200"/>
            <a:ext cx="2124002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Roboto Condensed" pitchFamily="2" charset="0"/>
                <a:ea typeface="Roboto Condensed" pitchFamily="2" charset="0"/>
                <a:cs typeface="Consolas" panose="020B0609020204030204" pitchFamily="49" charset="0"/>
              </a:rPr>
              <a:t>Class definition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760723" y="2690006"/>
            <a:ext cx="2378197" cy="525886"/>
          </a:xfrm>
          <a:prstGeom prst="rect">
            <a:avLst/>
          </a:prstGeom>
          <a:solidFill>
            <a:schemeClr val="accent5">
              <a:lumMod val="75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Constructor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019799" y="4936843"/>
            <a:ext cx="5003800" cy="525886"/>
          </a:xfrm>
          <a:prstGeom prst="rect">
            <a:avLst/>
          </a:prstGeom>
          <a:solidFill>
            <a:schemeClr val="accent5">
              <a:lumMod val="75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Similar to the _</a:t>
            </a:r>
            <a:r>
              <a:rPr lang="en-US" sz="2000" dirty="0" err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init</a:t>
            </a:r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function in Python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225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4924673"/>
            <a:ext cx="12192000" cy="707886"/>
          </a:xfrm>
          <a:prstGeom prst="rect">
            <a:avLst/>
          </a:prstGeom>
          <a:noFill/>
          <a:effectLst>
            <a:outerShdw blurRad="1524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Live Example: Our first Grasshopper plugin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4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">
            <a:off x="4851190" y="1763670"/>
            <a:ext cx="2767289" cy="2767289"/>
          </a:xfrm>
          <a:prstGeom prst="rect">
            <a:avLst/>
          </a:prstGeom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46506">
            <a:off x="3920651" y="1310421"/>
            <a:ext cx="2877769" cy="1542485"/>
          </a:xfrm>
          <a:prstGeom prst="rect">
            <a:avLst/>
          </a:prstGeom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23054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20553" y="2066961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74620" y="2895702"/>
            <a:ext cx="11612580" cy="3819095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19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class</a:t>
            </a:r>
            <a:r>
              <a:rPr lang="en-US" sz="19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9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</a:t>
            </a:r>
            <a:r>
              <a:rPr lang="en-US" sz="19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</a:p>
          <a:p>
            <a:pPr defTabSz="457200"/>
            <a:r>
              <a:rPr lang="en-US" sz="19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lvl="1" defTabSz="457200"/>
            <a:r>
              <a:rPr lang="en-US" sz="19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...</a:t>
            </a:r>
          </a:p>
          <a:p>
            <a:pPr lvl="1" defTabSz="457200"/>
            <a:endParaRPr lang="en-US" sz="1900" dirty="0">
              <a:solidFill>
                <a:srgbClr val="92D050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lvl="1" defTabSz="457200"/>
            <a:r>
              <a:rPr lang="en-US" sz="20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Pyramid(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Plane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basePlane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length,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width,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height)</a:t>
            </a:r>
          </a:p>
          <a:p>
            <a:pPr lvl="1"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lvl="1"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BasePlane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</a:t>
            </a:r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basePlane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;</a:t>
            </a:r>
          </a:p>
          <a:p>
            <a:pPr lvl="1"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Length = length;</a:t>
            </a:r>
          </a:p>
          <a:p>
            <a:pPr lvl="1"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Width = width;</a:t>
            </a:r>
          </a:p>
          <a:p>
            <a:pPr lvl="1"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Height = height;</a:t>
            </a:r>
          </a:p>
          <a:p>
            <a:pPr lvl="1"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 </a:t>
            </a:r>
            <a:r>
              <a:rPr lang="en-US" sz="19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</a:p>
          <a:p>
            <a:pPr defTabSz="457200"/>
            <a:r>
              <a:rPr lang="en-US" sz="19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74619" y="910312"/>
            <a:ext cx="11472880" cy="1095273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19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</a:t>
            </a:r>
            <a:r>
              <a:rPr lang="en-US" sz="19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9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myPyramid</a:t>
            </a:r>
            <a:r>
              <a:rPr lang="en-US" sz="19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</a:t>
            </a:r>
            <a:r>
              <a:rPr lang="en-US" sz="19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new</a:t>
            </a:r>
            <a:r>
              <a:rPr lang="en-US" sz="19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9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</a:t>
            </a:r>
            <a:r>
              <a:rPr lang="en-US" sz="19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sz="19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Plane</a:t>
            </a:r>
            <a:r>
              <a:rPr lang="en-US" sz="19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.WorldYZ</a:t>
            </a:r>
            <a:r>
              <a:rPr lang="en-US" sz="19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r>
              <a:rPr lang="en-US" sz="19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9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1.2, 3.4, 5.6);</a:t>
            </a:r>
          </a:p>
          <a:p>
            <a:r>
              <a:rPr lang="en-US" sz="19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Plane</a:t>
            </a:r>
            <a:r>
              <a:rPr lang="en-US" sz="19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9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yourBasePlane</a:t>
            </a:r>
            <a:r>
              <a:rPr lang="en-US" sz="19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</a:t>
            </a:r>
            <a:r>
              <a:rPr lang="en-US" sz="19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new</a:t>
            </a:r>
            <a:r>
              <a:rPr lang="en-US" sz="19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9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Plane</a:t>
            </a:r>
            <a:r>
              <a:rPr lang="en-US" sz="19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sz="19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new</a:t>
            </a:r>
            <a:r>
              <a:rPr lang="en-US" sz="19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9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Point3d</a:t>
            </a:r>
            <a:r>
              <a:rPr lang="en-US" sz="19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(1.0, 1.0, 2.0), </a:t>
            </a:r>
            <a:r>
              <a:rPr lang="en-US" sz="19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Vector3d</a:t>
            </a:r>
            <a:r>
              <a:rPr lang="en-US" sz="19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.ZAxis); </a:t>
            </a:r>
          </a:p>
          <a:p>
            <a:r>
              <a:rPr lang="en-US" sz="19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</a:t>
            </a:r>
            <a:r>
              <a:rPr lang="en-US" sz="19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9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yourPyramid</a:t>
            </a:r>
            <a:r>
              <a:rPr lang="en-US" sz="19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</a:t>
            </a:r>
            <a:r>
              <a:rPr lang="en-US" sz="19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new</a:t>
            </a:r>
            <a:r>
              <a:rPr lang="en-US" sz="19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9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</a:t>
            </a:r>
            <a:r>
              <a:rPr lang="en-US" sz="19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sz="19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yourBasePlane</a:t>
            </a:r>
            <a:r>
              <a:rPr lang="en-US" sz="19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r>
              <a:rPr lang="en-US" sz="19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9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3.0, 3.0, 2.0);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4619" y="2369816"/>
            <a:ext cx="2002755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Roboto Condensed" pitchFamily="2" charset="0"/>
                <a:ea typeface="Roboto Condensed" pitchFamily="2" charset="0"/>
                <a:cs typeface="Consolas" panose="020B0609020204030204" pitchFamily="49" charset="0"/>
              </a:rPr>
              <a:t>Class definition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4620" y="384426"/>
            <a:ext cx="1528302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Roboto Condensed" pitchFamily="2" charset="0"/>
                <a:ea typeface="Roboto Condensed" pitchFamily="2" charset="0"/>
                <a:cs typeface="PragmataPro" panose="02000509030000020004" pitchFamily="49" charset="0"/>
              </a:rPr>
              <a:t>Client code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40</a:t>
            </a:fld>
            <a:endParaRPr lang="en-US"/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2013438" y="3613638"/>
            <a:ext cx="984739" cy="52753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998177" y="3290472"/>
            <a:ext cx="5074915" cy="646331"/>
          </a:xfrm>
          <a:prstGeom prst="rect">
            <a:avLst/>
          </a:prstGeom>
          <a:solidFill>
            <a:srgbClr val="31515D"/>
          </a:solidFill>
          <a:ln w="6350">
            <a:noFill/>
            <a:prstDash val="dash"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CONVENTION:</a:t>
            </a:r>
          </a:p>
          <a:p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Names of </a:t>
            </a:r>
            <a:r>
              <a:rPr lang="en-US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public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 members start with </a:t>
            </a:r>
            <a:r>
              <a:rPr lang="en-US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uppercase</a:t>
            </a:r>
          </a:p>
        </p:txBody>
      </p:sp>
    </p:spTree>
    <p:extLst>
      <p:ext uri="{BB962C8B-B14F-4D97-AF65-F5344CB8AC3E}">
        <p14:creationId xmlns:p14="http://schemas.microsoft.com/office/powerpoint/2010/main" val="867844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00021" y="903966"/>
            <a:ext cx="11574479" cy="5450311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20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class</a:t>
            </a:r>
            <a:r>
              <a:rPr 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</a:t>
            </a:r>
            <a:r>
              <a:rPr 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</a:p>
          <a:p>
            <a:pPr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lvl="1" defTabSz="457200"/>
            <a:r>
              <a:rPr lang="en-US" sz="20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Plane</a:t>
            </a:r>
            <a:r>
              <a:rPr lang="en-US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BasePlane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;</a:t>
            </a:r>
          </a:p>
          <a:p>
            <a:pPr lvl="1" defTabSz="457200"/>
            <a:r>
              <a:rPr lang="en-US" sz="20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Length;</a:t>
            </a:r>
          </a:p>
          <a:p>
            <a:pPr lvl="1" defTabSz="457200"/>
            <a:r>
              <a:rPr lang="en-US" sz="20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Width;</a:t>
            </a:r>
          </a:p>
          <a:p>
            <a:pPr lvl="1" defTabSz="457200"/>
            <a:r>
              <a:rPr lang="en-US" sz="20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Height;</a:t>
            </a:r>
          </a:p>
          <a:p>
            <a:pPr lvl="1" defTabSz="457200"/>
            <a:endParaRPr lang="en-US" sz="20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lvl="1"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...</a:t>
            </a:r>
          </a:p>
          <a:p>
            <a:pPr lvl="1" defTabSz="457200"/>
            <a:endParaRPr lang="en-US" sz="20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lvl="1" defTabSz="457200"/>
            <a:r>
              <a:rPr lang="en-US" sz="20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Pyramid(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length,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width,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height)</a:t>
            </a:r>
          </a:p>
          <a:p>
            <a:pPr lvl="1"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lvl="1"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BasePlane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</a:t>
            </a:r>
            <a:r>
              <a:rPr lang="en-US" sz="20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Plane</a:t>
            </a:r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.WorldXY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;</a:t>
            </a:r>
          </a:p>
          <a:p>
            <a:pPr lvl="1"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Length = length;</a:t>
            </a:r>
          </a:p>
          <a:p>
            <a:pPr lvl="1"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Width = width;</a:t>
            </a:r>
          </a:p>
          <a:p>
            <a:pPr lvl="1"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Height = height;</a:t>
            </a:r>
          </a:p>
          <a:p>
            <a:pPr lvl="1"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	</a:t>
            </a:r>
          </a:p>
          <a:p>
            <a:pPr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0021" y="378080"/>
            <a:ext cx="1951473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Roboto Condensed" pitchFamily="2" charset="0"/>
                <a:ea typeface="Roboto Condensed" pitchFamily="2" charset="0"/>
                <a:cs typeface="Consolas" panose="020B0609020204030204" pitchFamily="49" charset="0"/>
              </a:rPr>
              <a:t>Class definition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816601" y="3011763"/>
            <a:ext cx="4368800" cy="525886"/>
          </a:xfrm>
          <a:prstGeom prst="rect">
            <a:avLst/>
          </a:prstGeom>
          <a:solidFill>
            <a:schemeClr val="accent5">
              <a:lumMod val="75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Another constructor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677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0819" y="3043912"/>
            <a:ext cx="11472880" cy="833663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</a:t>
            </a:r>
            <a:r>
              <a:rPr lang="en-US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myPyramid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</a:t>
            </a:r>
            <a:r>
              <a:rPr lang="en-US" sz="20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new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sz="20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Plane</a:t>
            </a:r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.WorldYZ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r>
              <a:rPr lang="en-US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1.2, 3.4, 5.6); </a:t>
            </a:r>
          </a:p>
          <a:p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</a:t>
            </a:r>
            <a:r>
              <a:rPr lang="en-US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yourPyramid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</a:t>
            </a:r>
            <a:r>
              <a:rPr lang="en-US" sz="20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new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(3.0, 3.0, 2.0);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0819" y="2518026"/>
            <a:ext cx="1521113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Roboto Condensed" pitchFamily="2" charset="0"/>
                <a:ea typeface="Roboto Condensed" pitchFamily="2" charset="0"/>
                <a:cs typeface="Consolas" panose="020B0609020204030204" pitchFamily="49" charset="0"/>
              </a:rPr>
              <a:t>Client code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513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00021" y="903966"/>
            <a:ext cx="11574479" cy="5450311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20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class</a:t>
            </a:r>
            <a:r>
              <a:rPr 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</a:t>
            </a:r>
            <a:r>
              <a:rPr 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</a:p>
          <a:p>
            <a:pPr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lvl="1" defTabSz="457200"/>
            <a:r>
              <a:rPr lang="en-US" sz="20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Plane</a:t>
            </a:r>
            <a:r>
              <a:rPr lang="en-US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BasePlane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;</a:t>
            </a:r>
          </a:p>
          <a:p>
            <a:pPr lvl="1" defTabSz="457200"/>
            <a:r>
              <a:rPr lang="en-US" sz="20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Length;</a:t>
            </a:r>
          </a:p>
          <a:p>
            <a:pPr lvl="1" defTabSz="457200"/>
            <a:r>
              <a:rPr lang="en-US" sz="20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Width;</a:t>
            </a:r>
          </a:p>
          <a:p>
            <a:pPr lvl="1" defTabSz="457200"/>
            <a:r>
              <a:rPr lang="en-US" sz="20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Height;</a:t>
            </a:r>
          </a:p>
          <a:p>
            <a:pPr lvl="1" defTabSz="457200"/>
            <a:endParaRPr lang="en-US" sz="20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lvl="1"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...</a:t>
            </a:r>
          </a:p>
          <a:p>
            <a:pPr lvl="1" defTabSz="457200"/>
            <a:endParaRPr lang="en-US" sz="20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lvl="1" defTabSz="457200"/>
            <a:r>
              <a:rPr lang="en-US" sz="20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Pyramid()</a:t>
            </a:r>
          </a:p>
          <a:p>
            <a:pPr lvl="1"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lvl="1"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BasePlane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</a:t>
            </a:r>
            <a:r>
              <a:rPr lang="en-US" sz="20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Plane</a:t>
            </a:r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.WorldXY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;</a:t>
            </a:r>
          </a:p>
          <a:p>
            <a:pPr lvl="1"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Length = 1.0;</a:t>
            </a:r>
          </a:p>
          <a:p>
            <a:pPr lvl="1"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Width = 1.0;</a:t>
            </a:r>
          </a:p>
          <a:p>
            <a:pPr lvl="1"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Height = 1.0;</a:t>
            </a:r>
          </a:p>
          <a:p>
            <a:pPr lvl="1"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	</a:t>
            </a:r>
          </a:p>
          <a:p>
            <a:pPr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0021" y="378080"/>
            <a:ext cx="2011858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Roboto Condensed" pitchFamily="2" charset="0"/>
                <a:ea typeface="Roboto Condensed" pitchFamily="2" charset="0"/>
                <a:cs typeface="Consolas" panose="020B0609020204030204" pitchFamily="49" charset="0"/>
              </a:rPr>
              <a:t>Class definition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454401" y="3629121"/>
            <a:ext cx="4368800" cy="525886"/>
          </a:xfrm>
          <a:prstGeom prst="rect">
            <a:avLst/>
          </a:prstGeom>
          <a:solidFill>
            <a:schemeClr val="accent5">
              <a:lumMod val="75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2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Default</a:t>
            </a:r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constructor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889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00021" y="903966"/>
            <a:ext cx="11574479" cy="2988098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20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class</a:t>
            </a:r>
            <a:r>
              <a:rPr 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</a:t>
            </a:r>
            <a:r>
              <a:rPr 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</a:p>
          <a:p>
            <a:pPr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lvl="1" defTabSz="457200"/>
            <a:r>
              <a:rPr lang="en-US" sz="20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Plane</a:t>
            </a:r>
            <a:r>
              <a:rPr lang="en-US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BasePlane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</a:t>
            </a:r>
            <a:r>
              <a:rPr lang="en-US" sz="20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Plane</a:t>
            </a:r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.WorldXY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;</a:t>
            </a:r>
          </a:p>
          <a:p>
            <a:pPr lvl="1" defTabSz="457200"/>
            <a:r>
              <a:rPr lang="en-US" sz="20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Length = 1.0;</a:t>
            </a:r>
          </a:p>
          <a:p>
            <a:pPr lvl="1" defTabSz="457200"/>
            <a:r>
              <a:rPr lang="en-US" sz="20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Width = 1.0;</a:t>
            </a:r>
          </a:p>
          <a:p>
            <a:pPr lvl="1" defTabSz="457200"/>
            <a:r>
              <a:rPr lang="en-US" sz="20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Height = 1.0;</a:t>
            </a:r>
          </a:p>
          <a:p>
            <a:pPr lvl="1" defTabSz="457200"/>
            <a:endParaRPr lang="en-US" sz="20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lvl="1"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...</a:t>
            </a:r>
          </a:p>
          <a:p>
            <a:pPr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0021" y="378080"/>
            <a:ext cx="2020485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Roboto Condensed" pitchFamily="2" charset="0"/>
                <a:ea typeface="Roboto Condensed" pitchFamily="2" charset="0"/>
                <a:cs typeface="Consolas" panose="020B0609020204030204" pitchFamily="49" charset="0"/>
              </a:rPr>
              <a:t>Class definition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00021" y="903966"/>
            <a:ext cx="11574479" cy="5450311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20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class</a:t>
            </a:r>
            <a:r>
              <a:rPr 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</a:t>
            </a:r>
            <a:r>
              <a:rPr 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</a:p>
          <a:p>
            <a:pPr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lvl="1" defTabSz="457200"/>
            <a:r>
              <a:rPr lang="en-US" sz="20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Plane</a:t>
            </a:r>
            <a:r>
              <a:rPr lang="en-US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BasePlane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;</a:t>
            </a:r>
          </a:p>
          <a:p>
            <a:pPr lvl="1" defTabSz="457200"/>
            <a:r>
              <a:rPr lang="en-US" sz="20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Length;</a:t>
            </a:r>
          </a:p>
          <a:p>
            <a:pPr lvl="1" defTabSz="457200"/>
            <a:r>
              <a:rPr lang="en-US" sz="20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Width;</a:t>
            </a:r>
          </a:p>
          <a:p>
            <a:pPr lvl="1" defTabSz="457200"/>
            <a:r>
              <a:rPr lang="en-US" sz="20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Height;</a:t>
            </a:r>
          </a:p>
          <a:p>
            <a:pPr lvl="1" defTabSz="457200"/>
            <a:endParaRPr lang="en-US" sz="20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lvl="1"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...</a:t>
            </a:r>
          </a:p>
          <a:p>
            <a:pPr lvl="1" defTabSz="457200"/>
            <a:endParaRPr lang="en-US" sz="20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lvl="1" defTabSz="457200"/>
            <a:r>
              <a:rPr lang="en-US" sz="20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Pyramid()</a:t>
            </a:r>
          </a:p>
          <a:p>
            <a:pPr lvl="1"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lvl="1"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BasePlane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</a:t>
            </a:r>
            <a:r>
              <a:rPr lang="en-US" sz="20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Plane</a:t>
            </a:r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.WorldXY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;</a:t>
            </a:r>
          </a:p>
          <a:p>
            <a:pPr lvl="1"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Length = 1.0;</a:t>
            </a:r>
          </a:p>
          <a:p>
            <a:pPr lvl="1"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Width = 1.0;</a:t>
            </a:r>
          </a:p>
          <a:p>
            <a:pPr lvl="1"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Height = 1.0;</a:t>
            </a:r>
          </a:p>
          <a:p>
            <a:pPr lvl="1"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	</a:t>
            </a:r>
          </a:p>
          <a:p>
            <a:pPr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0021" y="378080"/>
            <a:ext cx="2037737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>
                <a:solidFill>
                  <a:schemeClr val="tx1"/>
                </a:solidFill>
                <a:latin typeface="Roboto Condensed" pitchFamily="2" charset="0"/>
                <a:ea typeface="Roboto Condensed" pitchFamily="2" charset="0"/>
                <a:cs typeface="Consolas" panose="020B0609020204030204" pitchFamily="49" charset="0"/>
              </a:rPr>
              <a:t>Class definition</a:t>
            </a:r>
            <a:endParaRPr lang="en-US" sz="2000" dirty="0">
              <a:solidFill>
                <a:schemeClr val="tx1"/>
              </a:solidFill>
              <a:latin typeface="Roboto Condensed" pitchFamily="2" charset="0"/>
              <a:ea typeface="Roboto Condensed" pitchFamily="2" charset="0"/>
              <a:cs typeface="Consolas" panose="020B0609020204030204" pitchFamily="49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347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63519" y="3043912"/>
            <a:ext cx="11472880" cy="1141439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</a:t>
            </a:r>
            <a:r>
              <a:rPr lang="en-US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myPyramid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</a:t>
            </a:r>
            <a:r>
              <a:rPr lang="en-US" sz="20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new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myPlane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 1.2, 3.4, 5.6); </a:t>
            </a:r>
          </a:p>
          <a:p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</a:t>
            </a:r>
            <a:r>
              <a:rPr lang="en-US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yourPyramid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</a:t>
            </a:r>
            <a:r>
              <a:rPr lang="en-US" sz="20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new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(3.0, 3.0, 2.0);</a:t>
            </a:r>
          </a:p>
          <a:p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herPyramid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</a:t>
            </a:r>
            <a:r>
              <a:rPr lang="en-US" sz="20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new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();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3519" y="2518026"/>
            <a:ext cx="1542919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>
                <a:solidFill>
                  <a:schemeClr val="tx1"/>
                </a:solidFill>
                <a:latin typeface="Roboto Condensed" pitchFamily="2" charset="0"/>
                <a:ea typeface="Roboto Condensed" pitchFamily="2" charset="0"/>
                <a:cs typeface="Consolas" panose="020B0609020204030204" pitchFamily="49" charset="0"/>
              </a:rPr>
              <a:t>Client code</a:t>
            </a:r>
            <a:endParaRPr lang="en-US" sz="2000" dirty="0">
              <a:solidFill>
                <a:schemeClr val="tx1"/>
              </a:solidFill>
              <a:latin typeface="Roboto Condensed" pitchFamily="2" charset="0"/>
              <a:ea typeface="Roboto Condensed" pitchFamily="2" charset="0"/>
              <a:cs typeface="Consolas" panose="020B0609020204030204" pitchFamily="49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778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07853" y="370407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63520" y="847461"/>
            <a:ext cx="11472879" cy="3342041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17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class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marL="0" lvl="1" defTabSz="457200"/>
            <a:r>
              <a:rPr lang="en-US" sz="16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6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16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Plane</a:t>
            </a:r>
            <a:r>
              <a:rPr lang="en-US" sz="16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BasePlane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;</a:t>
            </a:r>
            <a:endParaRPr lang="en-US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lvl="1" defTabSz="457200"/>
            <a:r>
              <a:rPr lang="en-US" sz="17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17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Length;</a:t>
            </a:r>
          </a:p>
          <a:p>
            <a:pPr lvl="1" defTabSz="457200"/>
            <a:r>
              <a:rPr lang="en-US" sz="17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17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Width;</a:t>
            </a:r>
          </a:p>
          <a:p>
            <a:pPr lvl="1" defTabSz="457200"/>
            <a:r>
              <a:rPr lang="en-US" sz="17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17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Height;</a:t>
            </a:r>
          </a:p>
          <a:p>
            <a:pPr lvl="1"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…</a:t>
            </a:r>
          </a:p>
          <a:p>
            <a:pPr lvl="1" defTabSz="457200"/>
            <a:r>
              <a:rPr lang="en-US" sz="17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17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ComputeVolume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()</a:t>
            </a:r>
          </a:p>
          <a:p>
            <a:pPr lvl="1"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lvl="1"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return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0.3333 * Length * Width * Height;</a:t>
            </a:r>
          </a:p>
          <a:p>
            <a:pPr lvl="1"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3519" y="4976218"/>
            <a:ext cx="11472880" cy="1526160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</a:t>
            </a:r>
            <a:r>
              <a:rPr lang="en-US" sz="17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myPyramid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</a:t>
            </a:r>
            <a:r>
              <a:rPr lang="en-US" sz="17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new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myPlane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1.0, 1.0, 3.0)</a:t>
            </a:r>
          </a:p>
          <a:p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myPyramidVolume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myPyramid.ComputeVolume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();</a:t>
            </a:r>
          </a:p>
          <a:p>
            <a:endParaRPr lang="en-US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</a:t>
            </a:r>
            <a:r>
              <a:rPr lang="en-US" sz="17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yourPyramid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</a:t>
            </a:r>
            <a:r>
              <a:rPr lang="en-US" sz="17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new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(2.0, 2.0, 3.0);</a:t>
            </a:r>
          </a:p>
          <a:p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yourPyramidVolume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yourPyramid.ComputeVolume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();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3520" y="321575"/>
            <a:ext cx="1939734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Roboto Condensed" pitchFamily="2" charset="0"/>
                <a:ea typeface="Roboto Condensed" pitchFamily="2" charset="0"/>
                <a:cs typeface="Consolas" panose="020B0609020204030204" pitchFamily="49" charset="0"/>
              </a:rPr>
              <a:t>Class definition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3520" y="4450332"/>
            <a:ext cx="1577424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Roboto Condensed" pitchFamily="2" charset="0"/>
                <a:ea typeface="Roboto Condensed" pitchFamily="2" charset="0"/>
                <a:cs typeface="Consolas" panose="020B0609020204030204" pitchFamily="49" charset="0"/>
              </a:rPr>
              <a:t>Client code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47</a:t>
            </a:fld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3851053" y="2159979"/>
            <a:ext cx="984739" cy="52753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835792" y="1836813"/>
            <a:ext cx="5074915" cy="646331"/>
          </a:xfrm>
          <a:prstGeom prst="rect">
            <a:avLst/>
          </a:prstGeom>
          <a:solidFill>
            <a:srgbClr val="31515D"/>
          </a:solidFill>
          <a:ln w="6350">
            <a:noFill/>
            <a:prstDash val="dash"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CONVENTION:</a:t>
            </a:r>
          </a:p>
          <a:p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Names of </a:t>
            </a:r>
            <a:r>
              <a:rPr lang="en-US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public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 members start with </a:t>
            </a:r>
            <a:r>
              <a:rPr lang="en-US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uppercase</a:t>
            </a:r>
          </a:p>
        </p:txBody>
      </p:sp>
    </p:spTree>
    <p:extLst>
      <p:ext uri="{BB962C8B-B14F-4D97-AF65-F5344CB8AC3E}">
        <p14:creationId xmlns:p14="http://schemas.microsoft.com/office/powerpoint/2010/main" val="1906980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07853" y="370407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63520" y="847461"/>
            <a:ext cx="11472879" cy="5819643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140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Class </a:t>
            </a:r>
            <a:r>
              <a:rPr lang="en-US" sz="140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</a:t>
            </a:r>
          </a:p>
          <a:p>
            <a:r>
              <a:rPr lang="en-US" sz="14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     </a:t>
            </a:r>
          </a:p>
          <a:p>
            <a:r>
              <a:rPr lang="en-US" sz="14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...</a:t>
            </a:r>
          </a:p>
          <a:p>
            <a:r>
              <a:rPr lang="en-US" sz="140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public</a:t>
            </a:r>
            <a:r>
              <a:rPr lang="en-US" sz="14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40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List&lt;LineCurve</a:t>
            </a:r>
            <a:r>
              <a:rPr lang="en-US" sz="14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&gt; ComputeDisplayLines()</a:t>
            </a:r>
          </a:p>
          <a:p>
            <a:r>
              <a:rPr lang="en-US" sz="14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{</a:t>
            </a:r>
          </a:p>
          <a:p>
            <a:r>
              <a:rPr lang="en-US" sz="14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</a:t>
            </a:r>
            <a:r>
              <a:rPr lang="en-US" sz="140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Point3d</a:t>
            </a:r>
            <a:r>
              <a:rPr lang="en-US" sz="14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A = BasePlane.Origin + BasePlane.XAxis * Length * 0.5 + BasePlane.YAxis * Width * 0.5;</a:t>
            </a:r>
          </a:p>
          <a:p>
            <a:r>
              <a:rPr lang="en-US" sz="14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</a:t>
            </a:r>
            <a:r>
              <a:rPr lang="en-US" sz="140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Point3d</a:t>
            </a:r>
            <a:r>
              <a:rPr lang="en-US" sz="14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B = BasePlane.Origin - BasePlane.XAxis * Length * 0.5 + BasePlane.YAxis * Width * 0.5;</a:t>
            </a:r>
          </a:p>
          <a:p>
            <a:r>
              <a:rPr lang="en-US" sz="14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</a:t>
            </a:r>
            <a:r>
              <a:rPr lang="en-US" sz="140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Point3d</a:t>
            </a:r>
            <a:r>
              <a:rPr lang="en-US" sz="14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C = BasePlane.Origin - BasePlane.XAxis * Length * 0.5 - BasePlane.YAxis * Width * 0.5;</a:t>
            </a:r>
          </a:p>
          <a:p>
            <a:r>
              <a:rPr lang="en-US" sz="14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</a:t>
            </a:r>
            <a:r>
              <a:rPr lang="en-US" sz="140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Point3d</a:t>
            </a:r>
            <a:r>
              <a:rPr lang="en-US" sz="14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D = BasePlane.Origin + BasePlane.XAxis * Length * 0.5 - BasePlane.YAxis * Width * 0.5;</a:t>
            </a:r>
          </a:p>
          <a:p>
            <a:r>
              <a:rPr lang="en-US" sz="140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Point3d</a:t>
            </a:r>
            <a:r>
              <a:rPr lang="en-US" sz="14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M = BasePlane.Origin + BasePlane.ZAxis * Height;</a:t>
            </a:r>
          </a:p>
          <a:p>
            <a:r>
              <a:rPr lang="en-US" sz="14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</a:t>
            </a:r>
            <a:r>
              <a:rPr lang="en-US" sz="140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List</a:t>
            </a:r>
            <a:r>
              <a:rPr lang="en-US" sz="14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&lt;</a:t>
            </a:r>
            <a:r>
              <a:rPr lang="en-US" sz="140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LineCurve</a:t>
            </a:r>
            <a:r>
              <a:rPr lang="en-US" sz="14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&gt; displayLines = </a:t>
            </a:r>
            <a:r>
              <a:rPr lang="en-US" sz="140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new</a:t>
            </a:r>
            <a:r>
              <a:rPr lang="en-US" sz="14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40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List</a:t>
            </a:r>
            <a:r>
              <a:rPr lang="en-US" sz="14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&lt;</a:t>
            </a:r>
            <a:r>
              <a:rPr lang="en-US" sz="140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LineCurve</a:t>
            </a:r>
            <a:r>
              <a:rPr lang="en-US" sz="14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&gt;();</a:t>
            </a:r>
          </a:p>
          <a:p>
            <a:endParaRPr lang="en-US" sz="140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r>
              <a:rPr lang="en-US" sz="14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displayLines.Add(new </a:t>
            </a:r>
            <a:r>
              <a:rPr lang="en-US" sz="140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LineCurve</a:t>
            </a:r>
            <a:r>
              <a:rPr lang="en-US" sz="14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(A, B));</a:t>
            </a:r>
          </a:p>
          <a:p>
            <a:r>
              <a:rPr lang="en-US" sz="14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displayLines.Add(new </a:t>
            </a:r>
            <a:r>
              <a:rPr lang="en-US" sz="140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LineCurve</a:t>
            </a:r>
            <a:r>
              <a:rPr lang="en-US" sz="14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(B, C));</a:t>
            </a:r>
          </a:p>
          <a:p>
            <a:r>
              <a:rPr lang="en-US" sz="14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displayLines.Add(new </a:t>
            </a:r>
            <a:r>
              <a:rPr lang="en-US" sz="140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LineCurve</a:t>
            </a:r>
            <a:r>
              <a:rPr lang="en-US" sz="14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(C, D));</a:t>
            </a:r>
          </a:p>
          <a:p>
            <a:r>
              <a:rPr lang="en-US" sz="14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displayLines.Add(new </a:t>
            </a:r>
            <a:r>
              <a:rPr lang="en-US" sz="140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LineCurve</a:t>
            </a:r>
            <a:r>
              <a:rPr lang="en-US" sz="14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(D, A));</a:t>
            </a:r>
          </a:p>
          <a:p>
            <a:r>
              <a:rPr lang="en-US" sz="14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displayLines.Add(new </a:t>
            </a:r>
            <a:r>
              <a:rPr lang="en-US" sz="140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LineCurve</a:t>
            </a:r>
            <a:r>
              <a:rPr lang="en-US" sz="14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(A, M));</a:t>
            </a:r>
          </a:p>
          <a:p>
            <a:r>
              <a:rPr lang="en-US" sz="14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displayLines.Add(new </a:t>
            </a:r>
            <a:r>
              <a:rPr lang="en-US" sz="140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LineCurve</a:t>
            </a:r>
            <a:r>
              <a:rPr lang="en-US" sz="14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(B, M));</a:t>
            </a:r>
          </a:p>
          <a:p>
            <a:r>
              <a:rPr lang="en-US" sz="14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displayLines.Add(new </a:t>
            </a:r>
            <a:r>
              <a:rPr lang="en-US" sz="140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LineCurve</a:t>
            </a:r>
            <a:r>
              <a:rPr lang="en-US" sz="14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(C, M));</a:t>
            </a:r>
          </a:p>
          <a:p>
            <a:r>
              <a:rPr lang="en-US" sz="14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displayLines.Add(new </a:t>
            </a:r>
            <a:r>
              <a:rPr lang="en-US" sz="140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LineCurve</a:t>
            </a:r>
            <a:r>
              <a:rPr lang="en-US" sz="14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(D, M));</a:t>
            </a:r>
          </a:p>
          <a:p>
            <a:endParaRPr lang="en-US" sz="140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r>
              <a:rPr lang="en-US" sz="14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</a:t>
            </a:r>
            <a:r>
              <a:rPr lang="en-US" sz="140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return</a:t>
            </a:r>
            <a:r>
              <a:rPr lang="en-US" sz="14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displayLines;</a:t>
            </a:r>
          </a:p>
          <a:p>
            <a:r>
              <a:rPr lang="en-US" sz="14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}</a:t>
            </a:r>
          </a:p>
          <a:p>
            <a:r>
              <a:rPr lang="en-US" sz="14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...</a:t>
            </a:r>
            <a:endParaRPr lang="en-US" sz="14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r>
              <a:rPr lang="en-US" sz="14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  <a:endParaRPr lang="en-US" sz="140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48</a:t>
            </a:fld>
            <a:endParaRPr lang="en-US"/>
          </a:p>
        </p:txBody>
      </p:sp>
      <p:grpSp>
        <p:nvGrpSpPr>
          <p:cNvPr id="47" name="Group 46"/>
          <p:cNvGrpSpPr/>
          <p:nvPr/>
        </p:nvGrpSpPr>
        <p:grpSpPr>
          <a:xfrm>
            <a:off x="6609562" y="2965878"/>
            <a:ext cx="4687909" cy="3423606"/>
            <a:chOff x="2299718" y="1887575"/>
            <a:chExt cx="4687909" cy="3423606"/>
          </a:xfrm>
        </p:grpSpPr>
        <p:cxnSp>
          <p:nvCxnSpPr>
            <p:cNvPr id="48" name="Straight Connector 47"/>
            <p:cNvCxnSpPr/>
            <p:nvPr/>
          </p:nvCxnSpPr>
          <p:spPr>
            <a:xfrm flipV="1">
              <a:off x="2836583" y="4381549"/>
              <a:ext cx="924104" cy="456721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>
              <a:off x="2836584" y="4838269"/>
              <a:ext cx="2224801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flipV="1">
              <a:off x="5061385" y="4381549"/>
              <a:ext cx="924104" cy="45672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>
              <a:off x="3760687" y="4381549"/>
              <a:ext cx="2224801" cy="0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flipV="1">
              <a:off x="2836582" y="2344769"/>
              <a:ext cx="1592159" cy="24935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flipV="1">
              <a:off x="4428741" y="3567113"/>
              <a:ext cx="0" cy="1045483"/>
            </a:xfrm>
            <a:prstGeom prst="line">
              <a:avLst/>
            </a:prstGeom>
            <a:ln w="28575">
              <a:solidFill>
                <a:srgbClr val="8AD0D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flipV="1">
              <a:off x="3765694" y="2344768"/>
              <a:ext cx="663047" cy="2040540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flipH="1" flipV="1">
              <a:off x="4428742" y="2344769"/>
              <a:ext cx="1556746" cy="203678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flipH="1" flipV="1">
              <a:off x="4423734" y="2344768"/>
              <a:ext cx="637651" cy="24935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flipH="1">
              <a:off x="4423735" y="4612596"/>
              <a:ext cx="1933932" cy="0"/>
            </a:xfrm>
            <a:prstGeom prst="line">
              <a:avLst/>
            </a:prstGeom>
            <a:ln w="2857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flipH="1">
              <a:off x="3522481" y="4608973"/>
              <a:ext cx="904687" cy="407385"/>
            </a:xfrm>
            <a:prstGeom prst="line">
              <a:avLst/>
            </a:prstGeom>
            <a:ln w="2857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TextBox 58"/>
            <p:cNvSpPr txBox="1"/>
            <p:nvPr/>
          </p:nvSpPr>
          <p:spPr>
            <a:xfrm>
              <a:off x="4085844" y="3222223"/>
              <a:ext cx="659219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rgbClr val="8AD0D6"/>
                  </a:solidFill>
                  <a:latin typeface="Roboto Condensed" pitchFamily="2" charset="0"/>
                  <a:ea typeface="Roboto Condensed" pitchFamily="2" charset="0"/>
                  <a:cs typeface="Segoe UI" panose="020B0502040204020203" pitchFamily="34" charset="0"/>
                </a:rPr>
                <a:t>Z</a:t>
              </a:r>
              <a:endParaRPr lang="en-GB" dirty="0">
                <a:solidFill>
                  <a:srgbClr val="8AD0D6"/>
                </a:solidFill>
                <a:latin typeface="Roboto Condensed" pitchFamily="2" charset="0"/>
                <a:ea typeface="Roboto Condensed" pitchFamily="2" charset="0"/>
                <a:cs typeface="Segoe UI" panose="020B0502040204020203" pitchFamily="34" charset="0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6328408" y="4425766"/>
              <a:ext cx="659219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>
                  <a:solidFill>
                    <a:srgbClr val="92D050"/>
                  </a:solidFill>
                  <a:latin typeface="Roboto Condensed" pitchFamily="2" charset="0"/>
                  <a:ea typeface="Roboto Condensed" pitchFamily="2" charset="0"/>
                  <a:cs typeface="Segoe UI" panose="020B0502040204020203" pitchFamily="34" charset="0"/>
                </a:rPr>
                <a:t>Y</a:t>
              </a:r>
              <a:endParaRPr lang="en-GB" dirty="0">
                <a:solidFill>
                  <a:srgbClr val="92D050"/>
                </a:solidFill>
                <a:latin typeface="Roboto Condensed" pitchFamily="2" charset="0"/>
                <a:ea typeface="Roboto Condensed" pitchFamily="2" charset="0"/>
                <a:cs typeface="Segoe UI" panose="020B0502040204020203" pitchFamily="34" charset="0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3223733" y="4895156"/>
              <a:ext cx="659219" cy="36933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Roboto Condensed" pitchFamily="2" charset="0"/>
                  <a:ea typeface="Roboto Condensed" pitchFamily="2" charset="0"/>
                  <a:cs typeface="Segoe UI" panose="020B0502040204020203" pitchFamily="34" charset="0"/>
                </a:rPr>
                <a:t>X</a:t>
              </a:r>
              <a:endParaRPr lang="en-GB" dirty="0">
                <a:solidFill>
                  <a:schemeClr val="accent1">
                    <a:lumMod val="60000"/>
                    <a:lumOff val="40000"/>
                  </a:schemeClr>
                </a:solidFill>
                <a:latin typeface="Roboto Condensed" pitchFamily="2" charset="0"/>
                <a:ea typeface="Roboto Condensed" pitchFamily="2" charset="0"/>
                <a:cs typeface="Segoe UI" panose="020B0502040204020203" pitchFamily="34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3825883" y="4832989"/>
              <a:ext cx="1265402" cy="338554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>
                  <a:solidFill>
                    <a:srgbClr val="8AD0D6"/>
                  </a:solidFill>
                  <a:latin typeface="Roboto Condensed" pitchFamily="2" charset="0"/>
                  <a:ea typeface="Roboto Condensed" pitchFamily="2" charset="0"/>
                  <a:cs typeface="Segoe UI" panose="020B0502040204020203" pitchFamily="34" charset="0"/>
                </a:rPr>
                <a:t>basePlane</a:t>
              </a:r>
              <a:endParaRPr lang="en-GB" sz="1600" dirty="0">
                <a:solidFill>
                  <a:srgbClr val="8AD0D6"/>
                </a:solidFill>
                <a:latin typeface="Roboto Condensed" pitchFamily="2" charset="0"/>
                <a:ea typeface="Roboto Condensed" pitchFamily="2" charset="0"/>
                <a:cs typeface="Segoe UI" panose="020B0502040204020203" pitchFamily="34" charset="0"/>
              </a:endParaRPr>
            </a:p>
          </p:txBody>
        </p:sp>
        <p:sp>
          <p:nvSpPr>
            <p:cNvPr id="63" name="Oval 62"/>
            <p:cNvSpPr/>
            <p:nvPr/>
          </p:nvSpPr>
          <p:spPr>
            <a:xfrm>
              <a:off x="2740068" y="4741756"/>
              <a:ext cx="193028" cy="193028"/>
            </a:xfrm>
            <a:prstGeom prst="ellips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Oval 63"/>
            <p:cNvSpPr/>
            <p:nvPr/>
          </p:nvSpPr>
          <p:spPr>
            <a:xfrm>
              <a:off x="4964872" y="4741756"/>
              <a:ext cx="193028" cy="193028"/>
            </a:xfrm>
            <a:prstGeom prst="ellips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Oval 64"/>
            <p:cNvSpPr/>
            <p:nvPr/>
          </p:nvSpPr>
          <p:spPr>
            <a:xfrm>
              <a:off x="5862440" y="4276383"/>
              <a:ext cx="193028" cy="193028"/>
            </a:xfrm>
            <a:prstGeom prst="ellips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/>
            <p:cNvSpPr/>
            <p:nvPr/>
          </p:nvSpPr>
          <p:spPr>
            <a:xfrm>
              <a:off x="4322698" y="2239201"/>
              <a:ext cx="193028" cy="193028"/>
            </a:xfrm>
            <a:prstGeom prst="ellips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Oval 66"/>
            <p:cNvSpPr/>
            <p:nvPr/>
          </p:nvSpPr>
          <p:spPr>
            <a:xfrm>
              <a:off x="3677368" y="4274904"/>
              <a:ext cx="193028" cy="193028"/>
            </a:xfrm>
            <a:prstGeom prst="ellips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4083340" y="1887575"/>
              <a:ext cx="659219" cy="40011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>
                  <a:solidFill>
                    <a:srgbClr val="E6B729"/>
                  </a:solidFill>
                  <a:latin typeface="Roboto Condensed" pitchFamily="2" charset="0"/>
                  <a:ea typeface="Roboto Condensed" pitchFamily="2" charset="0"/>
                  <a:cs typeface="Segoe UI" panose="020B0502040204020203" pitchFamily="34" charset="0"/>
                </a:rPr>
                <a:t>M</a:t>
              </a:r>
              <a:endParaRPr lang="en-GB" sz="2000" b="1" dirty="0">
                <a:solidFill>
                  <a:srgbClr val="E6B729"/>
                </a:solidFill>
                <a:latin typeface="Roboto Condensed" pitchFamily="2" charset="0"/>
                <a:ea typeface="Roboto Condensed" pitchFamily="2" charset="0"/>
                <a:cs typeface="Segoe UI" panose="020B0502040204020203" pitchFamily="34" charset="0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2299718" y="4879275"/>
              <a:ext cx="659219" cy="40011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>
                  <a:solidFill>
                    <a:srgbClr val="E6B729"/>
                  </a:solidFill>
                  <a:latin typeface="Roboto Condensed" pitchFamily="2" charset="0"/>
                  <a:ea typeface="Roboto Condensed" pitchFamily="2" charset="0"/>
                  <a:cs typeface="Segoe UI" panose="020B0502040204020203" pitchFamily="34" charset="0"/>
                </a:rPr>
                <a:t>D</a:t>
              </a:r>
              <a:endParaRPr lang="en-GB" sz="2000" b="1" dirty="0">
                <a:solidFill>
                  <a:srgbClr val="E6B729"/>
                </a:solidFill>
                <a:latin typeface="Roboto Condensed" pitchFamily="2" charset="0"/>
                <a:ea typeface="Roboto Condensed" pitchFamily="2" charset="0"/>
                <a:cs typeface="Segoe UI" panose="020B0502040204020203" pitchFamily="34" charset="0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4826545" y="4911071"/>
              <a:ext cx="659219" cy="40011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>
                  <a:solidFill>
                    <a:srgbClr val="E6B729"/>
                  </a:solidFill>
                  <a:latin typeface="Roboto Condensed" pitchFamily="2" charset="0"/>
                  <a:ea typeface="Roboto Condensed" pitchFamily="2" charset="0"/>
                  <a:cs typeface="Segoe UI" panose="020B0502040204020203" pitchFamily="34" charset="0"/>
                </a:rPr>
                <a:t>A</a:t>
              </a:r>
              <a:endParaRPr lang="en-GB" sz="2000" b="1" dirty="0">
                <a:solidFill>
                  <a:srgbClr val="E6B729"/>
                </a:solidFill>
                <a:latin typeface="Roboto Condensed" pitchFamily="2" charset="0"/>
                <a:ea typeface="Roboto Condensed" pitchFamily="2" charset="0"/>
                <a:cs typeface="Segoe UI" panose="020B0502040204020203" pitchFamily="34" charset="0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5862329" y="4162123"/>
              <a:ext cx="659219" cy="40011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>
                  <a:solidFill>
                    <a:srgbClr val="E6B729"/>
                  </a:solidFill>
                  <a:latin typeface="Roboto Condensed" pitchFamily="2" charset="0"/>
                  <a:ea typeface="Roboto Condensed" pitchFamily="2" charset="0"/>
                  <a:cs typeface="Segoe UI" panose="020B0502040204020203" pitchFamily="34" charset="0"/>
                </a:rPr>
                <a:t>B</a:t>
              </a:r>
              <a:endParaRPr lang="en-GB" sz="2000" b="1" dirty="0">
                <a:solidFill>
                  <a:srgbClr val="E6B729"/>
                </a:solidFill>
                <a:latin typeface="Roboto Condensed" pitchFamily="2" charset="0"/>
                <a:ea typeface="Roboto Condensed" pitchFamily="2" charset="0"/>
                <a:cs typeface="Segoe UI" panose="020B0502040204020203" pitchFamily="34" charset="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3223733" y="4054748"/>
              <a:ext cx="659219" cy="40011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>
                  <a:solidFill>
                    <a:srgbClr val="E6B729"/>
                  </a:solidFill>
                  <a:latin typeface="Roboto Condensed" pitchFamily="2" charset="0"/>
                  <a:ea typeface="Roboto Condensed" pitchFamily="2" charset="0"/>
                  <a:cs typeface="Segoe UI" panose="020B0502040204020203" pitchFamily="34" charset="0"/>
                </a:rPr>
                <a:t>C</a:t>
              </a:r>
              <a:endParaRPr lang="en-GB" sz="2000" b="1" dirty="0">
                <a:solidFill>
                  <a:srgbClr val="E6B729"/>
                </a:solidFill>
                <a:latin typeface="Roboto Condensed" pitchFamily="2" charset="0"/>
                <a:ea typeface="Roboto Condensed" pitchFamily="2" charset="0"/>
                <a:cs typeface="Segoe UI" panose="020B0502040204020203" pitchFamily="34" charset="0"/>
              </a:endParaRPr>
            </a:p>
          </p:txBody>
        </p:sp>
      </p:grpSp>
      <p:sp>
        <p:nvSpPr>
          <p:cNvPr id="73" name="TextBox 72"/>
          <p:cNvSpPr txBox="1"/>
          <p:nvPr/>
        </p:nvSpPr>
        <p:spPr>
          <a:xfrm>
            <a:off x="363520" y="250368"/>
            <a:ext cx="6009722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Compute the display lines of the pyramid</a:t>
            </a:r>
            <a:endParaRPr lang="en-US" sz="25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8263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5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4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49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93451" y="385082"/>
            <a:ext cx="436779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“Public” and “Private”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78191" y="2431712"/>
            <a:ext cx="4740107" cy="2988098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20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class</a:t>
            </a:r>
            <a:r>
              <a:rPr 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</a:t>
            </a:r>
            <a:r>
              <a:rPr 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</a:p>
          <a:p>
            <a:pPr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lvl="1" defTabSz="457200"/>
            <a:r>
              <a:rPr lang="en-US" sz="20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Length;</a:t>
            </a:r>
          </a:p>
          <a:p>
            <a:pPr lvl="1" defTabSz="457200"/>
            <a:r>
              <a:rPr lang="en-US" sz="20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Width;</a:t>
            </a:r>
          </a:p>
          <a:p>
            <a:pPr lvl="1" defTabSz="457200"/>
            <a:r>
              <a:rPr lang="en-US" sz="20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Height;</a:t>
            </a:r>
          </a:p>
          <a:p>
            <a:pPr lvl="1" defTabSz="457200"/>
            <a:r>
              <a:rPr lang="en-US" sz="20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Plane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BasePlane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;</a:t>
            </a:r>
          </a:p>
          <a:p>
            <a:pPr lvl="1" defTabSz="457200"/>
            <a:endParaRPr lang="en-US" sz="20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lvl="1" defTabSz="457200"/>
            <a:r>
              <a:rPr lang="en-US" sz="20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private</a:t>
            </a:r>
            <a:r>
              <a:rPr lang="en-US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topAngle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;</a:t>
            </a:r>
          </a:p>
          <a:p>
            <a:pPr defTabSz="4572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78190" y="1905826"/>
            <a:ext cx="1947758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Roboto Condensed" pitchFamily="2" charset="0"/>
                <a:ea typeface="Roboto Condensed" pitchFamily="2" charset="0"/>
                <a:cs typeface="Consolas" panose="020B0609020204030204" pitchFamily="49" charset="0"/>
              </a:rPr>
              <a:t>Class definition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044852" y="2431712"/>
            <a:ext cx="5365149" cy="1141439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</a:t>
            </a:r>
            <a:r>
              <a:rPr lang="en-US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myPyramid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</a:t>
            </a:r>
            <a:r>
              <a:rPr lang="en-US" sz="20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new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();</a:t>
            </a:r>
          </a:p>
          <a:p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myPyramid.Length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2.0;</a:t>
            </a:r>
          </a:p>
          <a:p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myPyramid.topAngle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15.0;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44851" y="1905826"/>
            <a:ext cx="1598153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Roboto Condensed" pitchFamily="2" charset="0"/>
                <a:ea typeface="Roboto Condensed" pitchFamily="2" charset="0"/>
                <a:cs typeface="Consolas" panose="020B0609020204030204" pitchFamily="49" charset="0"/>
              </a:rPr>
              <a:t>Client Code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6145619" y="3327991"/>
            <a:ext cx="3785190" cy="0"/>
          </a:xfrm>
          <a:prstGeom prst="line">
            <a:avLst/>
          </a:prstGeom>
          <a:ln w="19050">
            <a:solidFill>
              <a:srgbClr val="FFAA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956928" y="3834760"/>
            <a:ext cx="5874247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Private</a:t>
            </a:r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 variables and functions</a:t>
            </a:r>
            <a:r>
              <a:rPr lang="en-US" sz="2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cannot be accessed from outside </a:t>
            </a:r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the class definition</a:t>
            </a:r>
          </a:p>
          <a:p>
            <a:endParaRPr lang="en-US" sz="25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They are to be used </a:t>
            </a:r>
            <a:r>
              <a:rPr lang="en-US" sz="2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internally</a:t>
            </a:r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 within a class definition</a:t>
            </a:r>
          </a:p>
          <a:p>
            <a:endParaRPr lang="en-US" sz="25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0090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57947" y="748411"/>
            <a:ext cx="11266562" cy="5942753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155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using</a:t>
            </a:r>
            <a:r>
              <a:rPr lang="en-US" sz="155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5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...</a:t>
            </a:r>
            <a:r>
              <a:rPr lang="en-US" sz="155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</a:p>
          <a:p>
            <a:pPr defTabSz="457200"/>
            <a:endParaRPr lang="en-US" sz="1550" dirty="0">
              <a:solidFill>
                <a:schemeClr val="accent1">
                  <a:lumMod val="40000"/>
                  <a:lumOff val="60000"/>
                </a:schemeClr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55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namespace</a:t>
            </a:r>
            <a:r>
              <a:rPr lang="en-US" sz="155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5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Workshop</a:t>
            </a:r>
          </a:p>
          <a:p>
            <a:pPr defTabSz="457200"/>
            <a:r>
              <a:rPr lang="en-US" sz="15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sz="15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55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1550" dirty="0">
                <a:solidFill>
                  <a:srgbClr val="91C5F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55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class</a:t>
            </a:r>
            <a:r>
              <a:rPr lang="en-US" sz="1550" dirty="0">
                <a:solidFill>
                  <a:srgbClr val="91C5F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55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MyFirstGrasshopperComponent</a:t>
            </a:r>
            <a:r>
              <a:rPr lang="en-US" sz="15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: </a:t>
            </a:r>
            <a:r>
              <a:rPr lang="en-US" sz="155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GH_Component</a:t>
            </a:r>
            <a:endParaRPr lang="en-US" sz="1550" dirty="0">
              <a:solidFill>
                <a:srgbClr val="04CA7D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5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{</a:t>
            </a:r>
          </a:p>
          <a:p>
            <a:pPr defTabSz="457200"/>
            <a:r>
              <a:rPr lang="en-US" sz="15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</a:t>
            </a:r>
            <a:r>
              <a:rPr lang="en-US" sz="155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15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55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MyFirstGrasshopperComponent</a:t>
            </a:r>
            <a:r>
              <a:rPr lang="en-US" sz="15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()</a:t>
            </a:r>
          </a:p>
          <a:p>
            <a:r>
              <a:rPr lang="en-US" sz="15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: </a:t>
            </a:r>
            <a:r>
              <a:rPr lang="en-US" sz="155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base</a:t>
            </a:r>
            <a:r>
              <a:rPr lang="en-US" sz="15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sz="155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</a:t>
            </a:r>
            <a:r>
              <a:rPr lang="en-US" sz="1550" dirty="0" err="1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MyComponent</a:t>
            </a:r>
            <a:r>
              <a:rPr lang="en-US" sz="155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</a:t>
            </a:r>
            <a:r>
              <a:rPr lang="en-US" sz="15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r>
              <a:rPr lang="en-US" sz="155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"Nickname"</a:t>
            </a:r>
            <a:r>
              <a:rPr lang="en-US" sz="15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r>
              <a:rPr lang="en-US" sz="155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"Description"</a:t>
            </a:r>
            <a:r>
              <a:rPr lang="en-US" sz="15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r>
              <a:rPr lang="en-US" sz="155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"Category"</a:t>
            </a:r>
            <a:r>
              <a:rPr lang="en-US" sz="15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r>
              <a:rPr lang="en-US" sz="155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"Subcategory"</a:t>
            </a:r>
            <a:r>
              <a:rPr lang="en-US" sz="15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</a:t>
            </a:r>
          </a:p>
          <a:p>
            <a:r>
              <a:rPr lang="en-US" sz="15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	{ }</a:t>
            </a:r>
          </a:p>
          <a:p>
            <a:endParaRPr lang="en-US" sz="1550" dirty="0">
              <a:solidFill>
                <a:srgbClr val="4F9CED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r>
              <a:rPr lang="en-US" sz="15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55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protected</a:t>
            </a:r>
            <a:r>
              <a:rPr lang="en-US" sz="1550" dirty="0">
                <a:solidFill>
                  <a:srgbClr val="91C5F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55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override</a:t>
            </a:r>
            <a:r>
              <a:rPr lang="en-US" sz="1550" dirty="0">
                <a:solidFill>
                  <a:srgbClr val="91C5F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55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void</a:t>
            </a:r>
            <a:r>
              <a:rPr lang="en-US" sz="15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55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RegisterInputParams</a:t>
            </a:r>
            <a:r>
              <a:rPr lang="en-US" sz="15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sz="155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GH_Component</a:t>
            </a:r>
            <a:r>
              <a:rPr lang="en-US" sz="155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</a:t>
            </a:r>
            <a:r>
              <a:rPr lang="en-US" sz="155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GH_InputParamManager</a:t>
            </a:r>
            <a:r>
              <a:rPr lang="en-US" sz="1550" dirty="0">
                <a:solidFill>
                  <a:srgbClr val="73F5C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55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pManager</a:t>
            </a:r>
            <a:r>
              <a:rPr lang="en-US" sz="15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</a:t>
            </a:r>
          </a:p>
          <a:p>
            <a:r>
              <a:rPr lang="en-US" sz="15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	{ }</a:t>
            </a:r>
          </a:p>
          <a:p>
            <a:endParaRPr lang="en-US" sz="155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r>
              <a:rPr lang="en-US" sz="15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55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protected</a:t>
            </a:r>
            <a:r>
              <a:rPr lang="en-US" sz="1550" dirty="0">
                <a:solidFill>
                  <a:srgbClr val="91C5F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55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override</a:t>
            </a:r>
            <a:r>
              <a:rPr lang="en-US" sz="1550" dirty="0">
                <a:solidFill>
                  <a:srgbClr val="91C5F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55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void</a:t>
            </a:r>
            <a:r>
              <a:rPr lang="en-US" sz="15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55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RegisterOutputParams</a:t>
            </a:r>
            <a:r>
              <a:rPr lang="en-US" sz="15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sz="155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GH_Component</a:t>
            </a:r>
            <a:r>
              <a:rPr lang="en-US" sz="155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</a:t>
            </a:r>
            <a:r>
              <a:rPr lang="en-US" sz="155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GH_OutputParamManager</a:t>
            </a:r>
            <a:r>
              <a:rPr lang="en-US" sz="1550" dirty="0">
                <a:solidFill>
                  <a:srgbClr val="73F5C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55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pManager</a:t>
            </a:r>
            <a:r>
              <a:rPr lang="en-US" sz="15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</a:t>
            </a:r>
          </a:p>
          <a:p>
            <a:r>
              <a:rPr lang="en-US" sz="15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	{ }</a:t>
            </a:r>
          </a:p>
          <a:p>
            <a:endParaRPr lang="en-US" sz="155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r>
              <a:rPr lang="en-US" sz="15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55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protected</a:t>
            </a:r>
            <a:r>
              <a:rPr lang="en-US" sz="1550" dirty="0">
                <a:solidFill>
                  <a:srgbClr val="91C5F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55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override</a:t>
            </a:r>
            <a:r>
              <a:rPr lang="en-US" sz="1550" dirty="0">
                <a:solidFill>
                  <a:srgbClr val="91C5F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55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void</a:t>
            </a:r>
            <a:r>
              <a:rPr lang="en-US" sz="15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55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SolveInstance</a:t>
            </a:r>
            <a:r>
              <a:rPr lang="en-US" sz="15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sz="155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IGH_DataAccess</a:t>
            </a:r>
            <a:r>
              <a:rPr lang="en-US" sz="1550" dirty="0">
                <a:solidFill>
                  <a:srgbClr val="2DFFAA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5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DA) </a:t>
            </a:r>
          </a:p>
          <a:p>
            <a:r>
              <a:rPr lang="en-US" sz="15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{ }</a:t>
            </a:r>
          </a:p>
          <a:p>
            <a:pPr defTabSz="457200"/>
            <a:endParaRPr lang="en-US" sz="155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r>
              <a:rPr lang="en-US" sz="15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55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protected</a:t>
            </a:r>
            <a:r>
              <a:rPr lang="en-US" sz="1550" dirty="0">
                <a:solidFill>
                  <a:srgbClr val="91C5F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55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override</a:t>
            </a:r>
            <a:r>
              <a:rPr lang="en-US" sz="1550" dirty="0">
                <a:solidFill>
                  <a:srgbClr val="91C5F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55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System</a:t>
            </a:r>
            <a:r>
              <a:rPr lang="en-US" sz="155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</a:t>
            </a:r>
            <a:r>
              <a:rPr lang="en-US" sz="155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Drawing</a:t>
            </a:r>
            <a:r>
              <a:rPr lang="en-US" sz="155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</a:t>
            </a:r>
            <a:r>
              <a:rPr lang="en-US" sz="155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Bitmap</a:t>
            </a:r>
            <a:r>
              <a:rPr lang="en-US" sz="15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Icon { }</a:t>
            </a:r>
          </a:p>
          <a:p>
            <a:endParaRPr lang="en-US" sz="155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r>
              <a:rPr lang="en-US" sz="15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55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1550" dirty="0">
                <a:solidFill>
                  <a:srgbClr val="91C5F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55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override</a:t>
            </a:r>
            <a:r>
              <a:rPr lang="en-US" sz="1550" dirty="0">
                <a:solidFill>
                  <a:srgbClr val="91C5F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55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Guid</a:t>
            </a:r>
            <a:r>
              <a:rPr lang="en-US" sz="15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55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ComponentGuid</a:t>
            </a:r>
            <a:r>
              <a:rPr lang="en-US" sz="15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{ }</a:t>
            </a:r>
          </a:p>
          <a:p>
            <a:pPr defTabSz="457200"/>
            <a:r>
              <a:rPr lang="en-US" sz="15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}</a:t>
            </a:r>
          </a:p>
          <a:p>
            <a:pPr defTabSz="457200"/>
            <a:r>
              <a:rPr lang="en-US" sz="155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946" y="222525"/>
            <a:ext cx="8018143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C# class definition “template” for a custom Grasshopper component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057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" y="2774529"/>
            <a:ext cx="12191999" cy="1169551"/>
          </a:xfrm>
          <a:prstGeom prst="rect">
            <a:avLst/>
          </a:prstGeom>
          <a:noFill/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Namespace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356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51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42588" y="492580"/>
            <a:ext cx="911794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rgbClr val="FF99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Namespace: </a:t>
            </a:r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Classes with identical names can coexist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648941" y="1790744"/>
            <a:ext cx="3354140" cy="2049380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274320"/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namespace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Rhino.Geometry</a:t>
            </a:r>
            <a:endParaRPr lang="en-US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class</a:t>
            </a:r>
            <a:r>
              <a:rPr lang="en-US" sz="17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Curve</a:t>
            </a:r>
          </a:p>
          <a:p>
            <a:pPr defTabSz="274320"/>
            <a:r>
              <a:rPr lang="en-US" sz="17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...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}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454750" y="1790744"/>
            <a:ext cx="3354140" cy="2049380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274320"/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namespace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Autodesk.Revit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  <a:endParaRPr lang="en-US" sz="1700" dirty="0">
              <a:solidFill>
                <a:srgbClr val="4F9CED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class</a:t>
            </a:r>
            <a:r>
              <a:rPr lang="en-US" sz="17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Curve</a:t>
            </a:r>
          </a:p>
          <a:p>
            <a:pPr defTabSz="274320"/>
            <a:r>
              <a:rPr lang="en-US" sz="17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...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}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648941" y="1264858"/>
            <a:ext cx="2541734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RhinoComomon.dll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454750" y="1264858"/>
            <a:ext cx="1635172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RevitAPI.dll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9500" y="4366010"/>
            <a:ext cx="1711175" cy="17111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31227" y="5854343"/>
            <a:ext cx="220772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err="1">
                <a:latin typeface="Segoe UI" panose="020B0502040204020203" pitchFamily="34" charset="0"/>
                <a:cs typeface="Segoe UI" panose="020B0502040204020203" pitchFamily="34" charset="0"/>
              </a:rPr>
              <a:t>Rhino.Geometry</a:t>
            </a:r>
            <a:endParaRPr lang="en-US" sz="22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4750" y="4366010"/>
            <a:ext cx="1711175" cy="171117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8220025" y="5854342"/>
            <a:ext cx="20406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err="1">
                <a:latin typeface="Segoe UI" panose="020B0502040204020203" pitchFamily="34" charset="0"/>
                <a:cs typeface="Segoe UI" panose="020B0502040204020203" pitchFamily="34" charset="0"/>
              </a:rPr>
              <a:t>Autodesk.Revit</a:t>
            </a:r>
            <a:endParaRPr lang="en-US" sz="22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6209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3" grpId="0"/>
      <p:bldP spid="1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52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42559" y="321225"/>
            <a:ext cx="248548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solidFill>
                  <a:srgbClr val="FF99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Namespace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550619" y="1289299"/>
            <a:ext cx="3354140" cy="2049380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274320"/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namespace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Rhino.Geometry</a:t>
            </a:r>
            <a:endParaRPr lang="en-US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class</a:t>
            </a:r>
            <a:r>
              <a:rPr lang="en-US" sz="17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Curve</a:t>
            </a:r>
          </a:p>
          <a:p>
            <a:pPr defTabSz="274320"/>
            <a:r>
              <a:rPr lang="en-US" sz="17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...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}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56428" y="1289299"/>
            <a:ext cx="3354140" cy="2049380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274320"/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namespace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Autodesk.Revit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class</a:t>
            </a:r>
            <a:r>
              <a:rPr lang="en-US" sz="17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Curve</a:t>
            </a:r>
          </a:p>
          <a:p>
            <a:pPr defTabSz="274320"/>
            <a:r>
              <a:rPr lang="en-US" sz="17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...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}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550619" y="763413"/>
            <a:ext cx="2541734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RhinoComomon.dll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356428" y="763413"/>
            <a:ext cx="1635172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RevitAPI.dll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449242" y="4476176"/>
            <a:ext cx="9104458" cy="1526160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274320"/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namespace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Workshop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Rhino.Geometry.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Curve</a:t>
            </a:r>
            <a:r>
              <a:rPr lang="en-US" sz="17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myRhinoCurve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new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Rhino.Geometry.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Curve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();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Autodesk.Revit.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Curve</a:t>
            </a:r>
            <a:r>
              <a:rPr lang="en-US" sz="17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myRevitCurve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new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Autodesk.Revit.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Curve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();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449242" y="3950290"/>
            <a:ext cx="2094058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GH plugin</a:t>
            </a:r>
          </a:p>
        </p:txBody>
      </p:sp>
    </p:spTree>
    <p:extLst>
      <p:ext uri="{BB962C8B-B14F-4D97-AF65-F5344CB8AC3E}">
        <p14:creationId xmlns:p14="http://schemas.microsoft.com/office/powerpoint/2010/main" val="89915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53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42559" y="321225"/>
            <a:ext cx="248548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solidFill>
                  <a:srgbClr val="FF99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Namespace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550619" y="763413"/>
            <a:ext cx="2541734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RhinoComomon.dll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356428" y="763413"/>
            <a:ext cx="1635172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RevitAPI.dll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456561" y="4127508"/>
            <a:ext cx="9104458" cy="2049380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274320"/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using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Rhino.Geometry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;</a:t>
            </a:r>
          </a:p>
          <a:p>
            <a:pPr defTabSz="274320"/>
            <a:endParaRPr lang="en-US" sz="1700" dirty="0">
              <a:solidFill>
                <a:schemeClr val="accent1">
                  <a:lumMod val="40000"/>
                  <a:lumOff val="60000"/>
                </a:schemeClr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274320"/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namespace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Workshop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Curve</a:t>
            </a:r>
            <a:r>
              <a:rPr lang="en-US" sz="17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myRhinoCurve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new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Curve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();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Autodesk.Revit.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Curve</a:t>
            </a:r>
            <a:r>
              <a:rPr lang="en-US" sz="17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myRevitCurve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new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Autodesk.Revit.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Curve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();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456561" y="3601622"/>
            <a:ext cx="2094058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GH plugin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550619" y="1289299"/>
            <a:ext cx="3354140" cy="2049380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274320"/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namespace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Rhino.Geometry</a:t>
            </a:r>
            <a:endParaRPr lang="en-US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class</a:t>
            </a:r>
            <a:r>
              <a:rPr lang="en-US" sz="17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Curve</a:t>
            </a:r>
          </a:p>
          <a:p>
            <a:pPr defTabSz="274320"/>
            <a:r>
              <a:rPr lang="en-US" sz="17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...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}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56428" y="1289299"/>
            <a:ext cx="3354140" cy="2049380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274320"/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namespace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Autodesk.Revit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class</a:t>
            </a:r>
            <a:r>
              <a:rPr lang="en-US" sz="17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Curve</a:t>
            </a:r>
          </a:p>
          <a:p>
            <a:pPr defTabSz="274320"/>
            <a:r>
              <a:rPr lang="en-US" sz="17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...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}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 </a:t>
            </a:r>
          </a:p>
        </p:txBody>
      </p:sp>
    </p:spTree>
    <p:extLst>
      <p:ext uri="{BB962C8B-B14F-4D97-AF65-F5344CB8AC3E}">
        <p14:creationId xmlns:p14="http://schemas.microsoft.com/office/powerpoint/2010/main" val="860448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54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42559" y="321225"/>
            <a:ext cx="248548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solidFill>
                  <a:srgbClr val="FF99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Namespace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550619" y="763413"/>
            <a:ext cx="2541734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RhinoComomon.dll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356428" y="763413"/>
            <a:ext cx="1635172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RevitAPI.dll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456561" y="4127508"/>
            <a:ext cx="9104458" cy="2310990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274320"/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using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Rhino.Geometry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;</a:t>
            </a:r>
          </a:p>
          <a:p>
            <a:pPr defTabSz="274320"/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using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Autodesk.Revit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;</a:t>
            </a:r>
            <a:endParaRPr lang="en-US" sz="1700" dirty="0">
              <a:solidFill>
                <a:schemeClr val="accent1">
                  <a:lumMod val="40000"/>
                  <a:lumOff val="60000"/>
                </a:schemeClr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274320"/>
            <a:endParaRPr lang="en-US" sz="1700" dirty="0">
              <a:solidFill>
                <a:schemeClr val="accent1">
                  <a:lumMod val="40000"/>
                  <a:lumOff val="60000"/>
                </a:schemeClr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274320"/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namespace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Workshop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Curve</a:t>
            </a:r>
            <a:r>
              <a:rPr lang="en-US" sz="17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myRhinoCurve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new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Curve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();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Curve</a:t>
            </a:r>
            <a:r>
              <a:rPr lang="en-US" sz="17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myRevitCurve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new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Curve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();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904759" y="4810067"/>
            <a:ext cx="2829689" cy="1141439"/>
          </a:xfrm>
          <a:prstGeom prst="rect">
            <a:avLst/>
          </a:prstGeom>
          <a:solidFill>
            <a:srgbClr val="C00000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3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Error: Ambiguous !!!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456561" y="3601622"/>
            <a:ext cx="2094058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GH plugin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550619" y="1289299"/>
            <a:ext cx="3354140" cy="2049380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274320"/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namespace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Rhino.Geometry</a:t>
            </a:r>
            <a:endParaRPr lang="en-US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class</a:t>
            </a:r>
            <a:r>
              <a:rPr lang="en-US" sz="17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Curve</a:t>
            </a:r>
          </a:p>
          <a:p>
            <a:pPr defTabSz="274320"/>
            <a:r>
              <a:rPr lang="en-US" sz="17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...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}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56428" y="1289299"/>
            <a:ext cx="3354140" cy="2049380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274320"/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namespace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Autodesk.Revit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class</a:t>
            </a:r>
            <a:r>
              <a:rPr lang="en-US" sz="17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Curve</a:t>
            </a:r>
          </a:p>
          <a:p>
            <a:pPr defTabSz="274320"/>
            <a:r>
              <a:rPr lang="en-US" sz="17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...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}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 </a:t>
            </a:r>
          </a:p>
        </p:txBody>
      </p:sp>
    </p:spTree>
    <p:extLst>
      <p:ext uri="{BB962C8B-B14F-4D97-AF65-F5344CB8AC3E}">
        <p14:creationId xmlns:p14="http://schemas.microsoft.com/office/powerpoint/2010/main" val="3479329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55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42559" y="321225"/>
            <a:ext cx="248548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solidFill>
                  <a:srgbClr val="FF99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Namespace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550619" y="763413"/>
            <a:ext cx="2541734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RhinoComomon.dll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356428" y="763413"/>
            <a:ext cx="1635172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RevitAPI.dll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540124" y="4240202"/>
            <a:ext cx="9104458" cy="2310990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274320"/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using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RhinoCurve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Rhino.Geometry.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Curve</a:t>
            </a:r>
            <a:endParaRPr lang="en-US" sz="1700" dirty="0">
              <a:solidFill>
                <a:srgbClr val="04CA7D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274320"/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using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RevitCurve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Autodesk.Revit.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Curve</a:t>
            </a:r>
            <a:endParaRPr lang="en-US" sz="1700" dirty="0">
              <a:solidFill>
                <a:srgbClr val="04CA7D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274320"/>
            <a:endParaRPr lang="en-US" sz="1700" dirty="0">
              <a:solidFill>
                <a:schemeClr val="accent1">
                  <a:lumMod val="40000"/>
                  <a:lumOff val="60000"/>
                </a:schemeClr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274320"/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namespace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Workshop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RhinoCurve</a:t>
            </a:r>
            <a:r>
              <a:rPr lang="en-US" sz="17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myRhinoCurve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new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RhinoCurve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();</a:t>
            </a:r>
          </a:p>
          <a:p>
            <a:pPr defTabSz="274320"/>
            <a:r>
              <a:rPr lang="en-US" sz="17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RevitCurve</a:t>
            </a:r>
            <a:r>
              <a:rPr lang="en-US" sz="17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myRhinoCurve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</a:t>
            </a:r>
            <a:r>
              <a:rPr lang="en-US" sz="17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new</a:t>
            </a:r>
            <a:r>
              <a:rPr lang="en-US" sz="17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RevitCurve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();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540124" y="3714316"/>
            <a:ext cx="2094058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GH plugin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550619" y="1289299"/>
            <a:ext cx="3354140" cy="2049380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274320"/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namespace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Rhino.Geometry</a:t>
            </a:r>
            <a:endParaRPr lang="en-US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class</a:t>
            </a:r>
            <a:r>
              <a:rPr lang="en-US" sz="17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Curve</a:t>
            </a:r>
          </a:p>
          <a:p>
            <a:pPr defTabSz="274320"/>
            <a:r>
              <a:rPr lang="en-US" sz="17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...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}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56428" y="1289299"/>
            <a:ext cx="3354140" cy="2049380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274320"/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namespace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Autodesk.Revit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class</a:t>
            </a:r>
            <a:r>
              <a:rPr lang="en-US" sz="17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Curve</a:t>
            </a:r>
          </a:p>
          <a:p>
            <a:pPr defTabSz="274320"/>
            <a:r>
              <a:rPr lang="en-US" sz="17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...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}</a:t>
            </a:r>
          </a:p>
          <a:p>
            <a:pPr defTabSz="27432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 </a:t>
            </a:r>
          </a:p>
        </p:txBody>
      </p:sp>
    </p:spTree>
    <p:extLst>
      <p:ext uri="{BB962C8B-B14F-4D97-AF65-F5344CB8AC3E}">
        <p14:creationId xmlns:p14="http://schemas.microsoft.com/office/powerpoint/2010/main" val="1244500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56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823559" y="359697"/>
            <a:ext cx="752770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rgbClr val="FF99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Namespace can be nested (just like folders)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392364" y="1489323"/>
            <a:ext cx="3916981" cy="2372545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274320"/>
            <a:r>
              <a:rPr lang="en-US" sz="20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namespace</a:t>
            </a:r>
            <a:r>
              <a:rPr 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Rhino.Geometry</a:t>
            </a:r>
            <a:endParaRPr lang="en-US" sz="20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27432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27432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20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class</a:t>
            </a:r>
            <a:r>
              <a:rPr lang="en-US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Curve</a:t>
            </a:r>
          </a:p>
          <a:p>
            <a:pPr defTabSz="274320"/>
            <a:r>
              <a:rPr lang="en-US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27432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...</a:t>
            </a:r>
          </a:p>
          <a:p>
            <a:pPr defTabSz="27432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}</a:t>
            </a:r>
          </a:p>
          <a:p>
            <a:pPr defTabSz="27432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964489" y="1027657"/>
            <a:ext cx="3916981" cy="3295875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274320"/>
            <a:r>
              <a:rPr lang="en-US" sz="20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namespace</a:t>
            </a:r>
            <a:r>
              <a:rPr 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Rhino</a:t>
            </a:r>
          </a:p>
          <a:p>
            <a:pPr defTabSz="27432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27432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20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namespace</a:t>
            </a:r>
            <a:r>
              <a:rPr 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Geometry</a:t>
            </a:r>
          </a:p>
          <a:p>
            <a:pPr defTabSz="27432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{</a:t>
            </a:r>
          </a:p>
          <a:p>
            <a:pPr defTabSz="27432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</a:t>
            </a:r>
            <a:r>
              <a:rPr lang="en-US" sz="20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class</a:t>
            </a:r>
            <a:r>
              <a:rPr lang="en-US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Curve</a:t>
            </a:r>
          </a:p>
          <a:p>
            <a:pPr defTabSz="274320"/>
            <a:r>
              <a:rPr lang="en-US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27432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	...</a:t>
            </a:r>
          </a:p>
          <a:p>
            <a:pPr defTabSz="27432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}</a:t>
            </a:r>
          </a:p>
          <a:p>
            <a:pPr defTabSz="27432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} 	</a:t>
            </a:r>
          </a:p>
          <a:p>
            <a:pPr defTabSz="27432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733601" y="2013874"/>
            <a:ext cx="80663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/>
              <a:t>=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304" y="4437496"/>
            <a:ext cx="1429072" cy="142907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361255" y="5653251"/>
            <a:ext cx="220772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err="1">
                <a:latin typeface="Segoe UI" panose="020B0502040204020203" pitchFamily="34" charset="0"/>
                <a:cs typeface="Segoe UI" panose="020B0502040204020203" pitchFamily="34" charset="0"/>
              </a:rPr>
              <a:t>Rhino.Geometry</a:t>
            </a:r>
            <a:endParaRPr lang="en-US" sz="22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4990" y="4644612"/>
            <a:ext cx="1396348" cy="139634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949353" y="5837729"/>
            <a:ext cx="90762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latin typeface="Segoe UI" panose="020B0502040204020203" pitchFamily="34" charset="0"/>
                <a:cs typeface="Segoe UI" panose="020B0502040204020203" pitchFamily="34" charset="0"/>
              </a:rPr>
              <a:t>Rhino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1664" y="4826608"/>
            <a:ext cx="575420" cy="57542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9377949" y="5319144"/>
            <a:ext cx="10857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Segoe UI" panose="020B0502040204020203" pitchFamily="34" charset="0"/>
                <a:cs typeface="Segoe UI" panose="020B0502040204020203" pitchFamily="34" charset="0"/>
              </a:rPr>
              <a:t>Geometry</a:t>
            </a:r>
          </a:p>
        </p:txBody>
      </p:sp>
    </p:spTree>
    <p:extLst>
      <p:ext uri="{BB962C8B-B14F-4D97-AF65-F5344CB8AC3E}">
        <p14:creationId xmlns:p14="http://schemas.microsoft.com/office/powerpoint/2010/main" val="2056172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2" grpId="0"/>
      <p:bldP spid="8" grpId="0"/>
      <p:bldP spid="10" grpId="0"/>
      <p:bldP spid="15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57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842609" y="721275"/>
            <a:ext cx="872335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namespace can contains many (sub)namespaces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207843" y="3299073"/>
            <a:ext cx="3916981" cy="1141439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274320"/>
            <a:r>
              <a:rPr lang="en-US" sz="20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namespace</a:t>
            </a:r>
            <a:r>
              <a:rPr 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Rhino.Geometry</a:t>
            </a:r>
            <a:endParaRPr lang="en-US" sz="20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274320"/>
            <a:r>
              <a:rPr lang="en-US" sz="20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namespace</a:t>
            </a:r>
            <a:r>
              <a:rPr 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Rhino.Display</a:t>
            </a:r>
            <a:endParaRPr lang="en-US" sz="20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274320"/>
            <a:r>
              <a:rPr lang="en-US" sz="20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namespace</a:t>
            </a:r>
            <a:r>
              <a:rPr lang="en-US" sz="20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Rhino.Input</a:t>
            </a:r>
            <a:endParaRPr lang="en-US" sz="20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07843" y="2773187"/>
            <a:ext cx="2541734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RhinoComomon.dll</a:t>
            </a:r>
          </a:p>
        </p:txBody>
      </p:sp>
    </p:spTree>
    <p:extLst>
      <p:ext uri="{BB962C8B-B14F-4D97-AF65-F5344CB8AC3E}">
        <p14:creationId xmlns:p14="http://schemas.microsoft.com/office/powerpoint/2010/main" val="1159609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7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2881091"/>
            <a:ext cx="12191999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Live Example: namespaces and classes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58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" y="3512033"/>
            <a:ext cx="121919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Implementing the </a:t>
            </a:r>
            <a:r>
              <a:rPr lang="en-US" sz="3000" dirty="0">
                <a:solidFill>
                  <a:srgbClr val="04CA7D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Pyramid</a:t>
            </a:r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 class in Visual Studio</a:t>
            </a:r>
          </a:p>
        </p:txBody>
      </p:sp>
    </p:spTree>
    <p:extLst>
      <p:ext uri="{BB962C8B-B14F-4D97-AF65-F5344CB8AC3E}">
        <p14:creationId xmlns:p14="http://schemas.microsoft.com/office/powerpoint/2010/main" val="668692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59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3045" r="5355" b="12055"/>
          <a:stretch/>
        </p:blipFill>
        <p:spPr>
          <a:xfrm>
            <a:off x="370114" y="1769301"/>
            <a:ext cx="11440651" cy="4544413"/>
          </a:xfrm>
          <a:prstGeom prst="rect">
            <a:avLst/>
          </a:prstGeom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619917" y="492206"/>
            <a:ext cx="83281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solidFill>
                  <a:srgbClr val="FFAA55"/>
                </a:solidFill>
                <a:latin typeface="Roboto Condensed" pitchFamily="2" charset="0"/>
                <a:ea typeface="Roboto Condensed" pitchFamily="2" charset="0"/>
                <a:cs typeface="Segoe UI" panose="020B0502040204020203" pitchFamily="34" charset="0"/>
              </a:rPr>
              <a:t>Now, we need to define some custom GH components,</a:t>
            </a:r>
          </a:p>
          <a:p>
            <a:r>
              <a:rPr lang="en-US" sz="2800">
                <a:solidFill>
                  <a:srgbClr val="FFAA55"/>
                </a:solidFill>
                <a:latin typeface="Roboto Condensed" pitchFamily="2" charset="0"/>
                <a:ea typeface="Roboto Condensed" pitchFamily="2" charset="0"/>
                <a:cs typeface="Segoe UI" panose="020B0502040204020203" pitchFamily="34" charset="0"/>
              </a:rPr>
              <a:t>so that the Pyramid class can be used in Grasshopper</a:t>
            </a:r>
          </a:p>
        </p:txBody>
      </p:sp>
    </p:spTree>
    <p:extLst>
      <p:ext uri="{BB962C8B-B14F-4D97-AF65-F5344CB8AC3E}">
        <p14:creationId xmlns:p14="http://schemas.microsoft.com/office/powerpoint/2010/main" val="3208163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4149" y="759044"/>
            <a:ext cx="11266562" cy="4665481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using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...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</a:p>
          <a:p>
            <a:pPr defTabSz="457200"/>
            <a:endParaRPr lang="en-US" sz="1700" dirty="0">
              <a:solidFill>
                <a:schemeClr val="accent1">
                  <a:lumMod val="40000"/>
                  <a:lumOff val="60000"/>
                </a:schemeClr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namespace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Workshop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 class 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MyFirstGrasshopperComponent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: 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GH_Component</a:t>
            </a:r>
            <a:endParaRPr lang="en-US" sz="1700" dirty="0">
              <a:solidFill>
                <a:srgbClr val="04CA7D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{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 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MyFirstGrasshopperComponent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()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: 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base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</a:t>
            </a:r>
            <a:r>
              <a:rPr lang="vi-VN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Co</a:t>
            </a:r>
            <a:r>
              <a:rPr lang="en-US" sz="1700" dirty="0" err="1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mponent</a:t>
            </a:r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</a:p>
          <a:p>
            <a:pPr defTabSz="457200"/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       "Nickname"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       </a:t>
            </a:r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"Description"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endParaRPr lang="en-US" sz="1700" dirty="0">
              <a:solidFill>
                <a:srgbClr val="F4A16F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       "Category"</a:t>
            </a:r>
            <a:r>
              <a:rPr lang="vi-VN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</a:p>
          <a:p>
            <a:pPr defTabSz="457200"/>
            <a:r>
              <a:rPr lang="vi-VN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       </a:t>
            </a:r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"Subcategory"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{ }</a:t>
            </a:r>
          </a:p>
          <a:p>
            <a:pPr defTabSz="457200"/>
            <a:endParaRPr lang="en-US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...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}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7283" y="2421300"/>
            <a:ext cx="4643223" cy="3614118"/>
          </a:xfrm>
          <a:prstGeom prst="rect">
            <a:avLst/>
          </a:prstGeom>
          <a:effectLst>
            <a:outerShdw blurRad="190500" dist="635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6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94149" y="233158"/>
            <a:ext cx="3391042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constructor - example</a:t>
            </a:r>
          </a:p>
        </p:txBody>
      </p:sp>
    </p:spTree>
    <p:extLst>
      <p:ext uri="{BB962C8B-B14F-4D97-AF65-F5344CB8AC3E}">
        <p14:creationId xmlns:p14="http://schemas.microsoft.com/office/powerpoint/2010/main" val="134496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60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02774" y="994839"/>
            <a:ext cx="11419112" cy="5634977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1600">
                <a:solidFill>
                  <a:srgbClr val="8AD0D6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namespace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Workshop.Pyramid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</a:t>
            </a:r>
            <a:r>
              <a:rPr lang="en-US" sz="1600">
                <a:solidFill>
                  <a:srgbClr val="8AD0D6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>
                <a:solidFill>
                  <a:srgbClr val="8AD0D6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class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>
                <a:solidFill>
                  <a:srgbClr val="00FE73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GhcCreatePyramid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: </a:t>
            </a:r>
            <a:r>
              <a:rPr lang="en-US" sz="1600">
                <a:solidFill>
                  <a:srgbClr val="00FE73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GH_Component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{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</a:t>
            </a:r>
            <a:r>
              <a:rPr lang="en-US" sz="1600">
                <a:solidFill>
                  <a:srgbClr val="8AD0D6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GhcCreatePyramid()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: </a:t>
            </a:r>
            <a:r>
              <a:rPr lang="en-US" sz="1600">
                <a:solidFill>
                  <a:srgbClr val="8AD0D6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base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sz="160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"Create Pyramid"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r>
              <a:rPr lang="en-US" sz="160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"Create Pyramid",</a:t>
            </a:r>
          </a:p>
          <a:p>
            <a:r>
              <a:rPr lang="en-US" sz="160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    "Create Pyramid from position, length, width and height"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</a:p>
          <a:p>
            <a:r>
              <a:rPr lang="en-US" sz="160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    "Workshop"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r>
              <a:rPr lang="en-US" sz="160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"Pyramid"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{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}</a:t>
            </a:r>
          </a:p>
          <a:p>
            <a:endParaRPr lang="en-US" sz="160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</a:t>
            </a:r>
            <a:r>
              <a:rPr lang="en-US" sz="1600">
                <a:solidFill>
                  <a:srgbClr val="8AD0D6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protected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>
                <a:solidFill>
                  <a:srgbClr val="8AD0D6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override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>
                <a:solidFill>
                  <a:srgbClr val="00FE73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void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RegisterInputParams(</a:t>
            </a:r>
            <a:r>
              <a:rPr lang="en-US" sz="1600">
                <a:solidFill>
                  <a:srgbClr val="00FE73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GH_Component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</a:t>
            </a:r>
            <a:r>
              <a:rPr lang="en-US" sz="1600">
                <a:solidFill>
                  <a:srgbClr val="00FE73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GH_InputParamManager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pManager) { ... }</a:t>
            </a:r>
          </a:p>
          <a:p>
            <a:endParaRPr lang="en-US" sz="160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</a:t>
            </a:r>
            <a:r>
              <a:rPr lang="en-US" sz="1600">
                <a:solidFill>
                  <a:srgbClr val="8AD0D6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protected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>
                <a:solidFill>
                  <a:srgbClr val="8AD0D6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override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>
                <a:solidFill>
                  <a:srgbClr val="00FE73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void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RegisterOutputParams(</a:t>
            </a:r>
            <a:r>
              <a:rPr lang="en-US" sz="1600">
                <a:solidFill>
                  <a:srgbClr val="00FE73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GH_Component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</a:t>
            </a:r>
            <a:r>
              <a:rPr lang="en-US" sz="1600">
                <a:solidFill>
                  <a:srgbClr val="00FE73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GH_OutputParamManager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pManager) { ... }</a:t>
            </a:r>
          </a:p>
          <a:p>
            <a:endParaRPr lang="en-US" sz="160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</a:t>
            </a:r>
            <a:r>
              <a:rPr lang="en-US" sz="1600">
                <a:solidFill>
                  <a:srgbClr val="8AD0D6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protected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>
                <a:solidFill>
                  <a:srgbClr val="8AD0D6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override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>
                <a:solidFill>
                  <a:srgbClr val="00FE73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void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SolveInstance(</a:t>
            </a:r>
            <a:r>
              <a:rPr lang="en-US" sz="1600">
                <a:solidFill>
                  <a:srgbClr val="00FE73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IGH_DataAccess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DA)  { ... }</a:t>
            </a:r>
          </a:p>
          <a:p>
            <a:endParaRPr lang="en-US" sz="160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</a:t>
            </a:r>
            <a:r>
              <a:rPr lang="en-US" sz="1600">
                <a:solidFill>
                  <a:srgbClr val="8AD0D6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protected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>
                <a:solidFill>
                  <a:srgbClr val="8AD0D6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override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System.Drawing.</a:t>
            </a:r>
            <a:r>
              <a:rPr lang="en-US" sz="1600">
                <a:solidFill>
                  <a:srgbClr val="00FE73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Bitmap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Icon  { ... }</a:t>
            </a:r>
          </a:p>
          <a:p>
            <a:endParaRPr lang="en-US" sz="160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</a:t>
            </a:r>
            <a:r>
              <a:rPr lang="en-US" sz="1600">
                <a:solidFill>
                  <a:srgbClr val="8AD0D6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>
                <a:solidFill>
                  <a:srgbClr val="8AD0D6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override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>
                <a:solidFill>
                  <a:srgbClr val="00FE73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Guid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ComponentGuid { ... }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}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  <a:endParaRPr lang="en-US" sz="16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2774" y="252852"/>
            <a:ext cx="584159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“Create Pyramid” component</a:t>
            </a:r>
            <a:endParaRPr lang="en-US" sz="3000" dirty="0">
              <a:solidFill>
                <a:srgbClr val="FFAA5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1726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61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00557" y="1195021"/>
            <a:ext cx="11419112" cy="5142534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...</a:t>
            </a:r>
          </a:p>
          <a:p>
            <a:endParaRPr lang="en-US" sz="160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</a:t>
            </a:r>
            <a:r>
              <a:rPr lang="en-US" sz="1600">
                <a:solidFill>
                  <a:srgbClr val="8AD0D6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rotected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>
                <a:solidFill>
                  <a:srgbClr val="8AD0D6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override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>
                <a:solidFill>
                  <a:srgbClr val="00FE73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void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RegisterInputParams(</a:t>
            </a:r>
            <a:r>
              <a:rPr lang="en-US" sz="1600">
                <a:solidFill>
                  <a:srgbClr val="00FE73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GH_Component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</a:t>
            </a:r>
            <a:r>
              <a:rPr lang="en-US" sz="1600">
                <a:solidFill>
                  <a:srgbClr val="00FE73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GH_InputParamManager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pManager)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{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pManager.AddPlaneParameter(</a:t>
            </a:r>
            <a:r>
              <a:rPr lang="en-US" sz="160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"Base Plane"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r>
              <a:rPr lang="en-US" sz="160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"Base Plane"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r>
              <a:rPr lang="en-US" sz="160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"Base Plane"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r>
              <a:rPr lang="en-US" sz="160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>
                <a:solidFill>
                  <a:srgbClr val="00FE73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GH_ParamAccess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.item,            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                                                                           Plane.WorldXY);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pManager.AddNumberParameter(</a:t>
            </a:r>
            <a:r>
              <a:rPr lang="en-US" sz="160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"Height"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r>
              <a:rPr lang="en-US" sz="160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"Height"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r>
              <a:rPr lang="en-US" sz="160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"Height", </a:t>
            </a:r>
            <a:r>
              <a:rPr lang="en-US" sz="1600">
                <a:solidFill>
                  <a:srgbClr val="00FE73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GH_ParamAccess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.item, 1.0);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pManager.AddNumberParameter(</a:t>
            </a:r>
            <a:r>
              <a:rPr lang="en-US" sz="160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"Width"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r>
              <a:rPr lang="en-US" sz="160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"Width", "Width", </a:t>
            </a:r>
            <a:r>
              <a:rPr lang="en-US" sz="1600">
                <a:solidFill>
                  <a:srgbClr val="00FE73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GH_ParamAccess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.item, 1.0);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pManager.AddNumberParameter(</a:t>
            </a:r>
            <a:r>
              <a:rPr lang="en-US" sz="160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"Length"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r>
              <a:rPr lang="en-US" sz="160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"Length"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r>
              <a:rPr lang="en-US" sz="160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"Length"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 </a:t>
            </a:r>
            <a:r>
              <a:rPr lang="en-US" sz="1600">
                <a:solidFill>
                  <a:srgbClr val="00FE73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GH_ParamAccess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.item, 1.0);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}</a:t>
            </a:r>
          </a:p>
          <a:p>
            <a:endParaRPr lang="en-US" sz="160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endParaRPr lang="en-US" sz="160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</a:t>
            </a:r>
            <a:r>
              <a:rPr lang="en-US" sz="1600">
                <a:solidFill>
                  <a:srgbClr val="8AD0D6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protected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>
                <a:solidFill>
                  <a:srgbClr val="8AD0D6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override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>
                <a:solidFill>
                  <a:srgbClr val="00FE73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void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RegisterOutputParams(</a:t>
            </a:r>
            <a:r>
              <a:rPr lang="en-US" sz="1600">
                <a:solidFill>
                  <a:srgbClr val="00FE73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GH_Component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</a:t>
            </a:r>
            <a:r>
              <a:rPr lang="en-US" sz="1600">
                <a:solidFill>
                  <a:srgbClr val="00FE73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GH_OutputParamManager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pManager)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{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pManager.Add</a:t>
            </a:r>
            <a:r>
              <a:rPr lang="en-US" sz="1600" b="1">
                <a:solidFill>
                  <a:srgbClr val="FFFF0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Generic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Parameter(</a:t>
            </a:r>
            <a:r>
              <a:rPr lang="en-US" sz="160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"Pyramid"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r>
              <a:rPr lang="en-US" sz="160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"Pyramid"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r>
              <a:rPr lang="en-US" sz="160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"Pyramid"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 </a:t>
            </a:r>
            <a:r>
              <a:rPr lang="en-US" sz="1600">
                <a:solidFill>
                  <a:srgbClr val="00FE73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GH_ParamAccess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.item);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}</a:t>
            </a:r>
          </a:p>
          <a:p>
            <a:endParaRPr lang="en-US" sz="160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...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</a:t>
            </a:r>
          </a:p>
          <a:p>
            <a:endParaRPr lang="en-US" sz="16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2774" y="252852"/>
            <a:ext cx="584159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“Create Pyramid” component</a:t>
            </a:r>
            <a:endParaRPr lang="en-US" sz="3000" dirty="0">
              <a:solidFill>
                <a:srgbClr val="FFAA5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5081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62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00557" y="1195021"/>
            <a:ext cx="11419112" cy="5388756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...</a:t>
            </a:r>
          </a:p>
          <a:p>
            <a:endParaRPr lang="en-US" sz="160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</a:t>
            </a:r>
            <a:r>
              <a:rPr lang="en-US" sz="1600">
                <a:solidFill>
                  <a:srgbClr val="8AD0D6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protected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>
                <a:solidFill>
                  <a:srgbClr val="8AD0D6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override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>
                <a:solidFill>
                  <a:srgbClr val="00FE73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void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SolveInstance(</a:t>
            </a:r>
            <a:r>
              <a:rPr lang="en-US" sz="1600">
                <a:solidFill>
                  <a:srgbClr val="00FE73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IGH_DataAccess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DA)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{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</a:t>
            </a:r>
            <a:r>
              <a:rPr lang="en-US" sz="1600">
                <a:solidFill>
                  <a:srgbClr val="00FE73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Plane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iBasePlane = </a:t>
            </a:r>
            <a:r>
              <a:rPr lang="en-US" sz="1600">
                <a:solidFill>
                  <a:srgbClr val="00FE73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Plane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.Unset;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</a:t>
            </a:r>
            <a:r>
              <a:rPr lang="en-US" sz="1600">
                <a:solidFill>
                  <a:srgbClr val="00FE73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iHeight = </a:t>
            </a:r>
            <a:r>
              <a:rPr lang="en-US" sz="1600">
                <a:solidFill>
                  <a:srgbClr val="00FE73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.NaN;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</a:t>
            </a:r>
            <a:r>
              <a:rPr lang="en-US" sz="1600">
                <a:solidFill>
                  <a:srgbClr val="00FE73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iLength = </a:t>
            </a:r>
            <a:r>
              <a:rPr lang="en-US" sz="1600">
                <a:solidFill>
                  <a:srgbClr val="00FE73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.NaN;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</a:t>
            </a:r>
            <a:r>
              <a:rPr lang="en-US" sz="1600">
                <a:solidFill>
                  <a:srgbClr val="00FE73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iWidth = </a:t>
            </a:r>
            <a:r>
              <a:rPr lang="en-US" sz="1600">
                <a:solidFill>
                  <a:srgbClr val="00FE73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.NaN;</a:t>
            </a:r>
          </a:p>
          <a:p>
            <a:endParaRPr lang="en-US" sz="160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r>
              <a:rPr lang="nn-NO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DA.GetData("Base Plane", </a:t>
            </a:r>
            <a:r>
              <a:rPr lang="nn-NO" sz="1600">
                <a:solidFill>
                  <a:srgbClr val="8AD0D6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ref</a:t>
            </a:r>
            <a:r>
              <a:rPr lang="nn-NO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iBasePlane);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DA.GetData("Height", </a:t>
            </a:r>
            <a:r>
              <a:rPr lang="en-US" sz="1600">
                <a:solidFill>
                  <a:srgbClr val="8AD0D6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ref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iHeight);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DA.GetData("Width", </a:t>
            </a:r>
            <a:r>
              <a:rPr lang="en-US" sz="1600">
                <a:solidFill>
                  <a:srgbClr val="8AD0D6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ref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iWidth);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DA.GetData("Length", </a:t>
            </a:r>
            <a:r>
              <a:rPr lang="en-US" sz="1600">
                <a:solidFill>
                  <a:srgbClr val="8AD0D6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ref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iLength);</a:t>
            </a:r>
          </a:p>
          <a:p>
            <a:endParaRPr lang="en-US" sz="160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</a:t>
            </a:r>
            <a:r>
              <a:rPr lang="en-US" sz="1600">
                <a:solidFill>
                  <a:srgbClr val="00FE73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 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 = </a:t>
            </a:r>
            <a:r>
              <a:rPr lang="en-US" sz="1600">
                <a:solidFill>
                  <a:srgbClr val="8AD0D6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new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>
                <a:solidFill>
                  <a:srgbClr val="00FE73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(iBasePlane, iLength, iWidth, iLength);</a:t>
            </a:r>
          </a:p>
          <a:p>
            <a:endParaRPr lang="en-US" sz="160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DA.SetData(</a:t>
            </a:r>
            <a:r>
              <a:rPr lang="en-US" sz="160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"Pyramid"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 pyramid);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}</a:t>
            </a:r>
          </a:p>
          <a:p>
            <a:endParaRPr lang="en-US" sz="160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...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02774" y="252852"/>
            <a:ext cx="584159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“Create Pyramid” component</a:t>
            </a:r>
            <a:endParaRPr lang="en-US" sz="3000" dirty="0">
              <a:solidFill>
                <a:srgbClr val="FFAA5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9730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63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02774" y="994839"/>
            <a:ext cx="11316895" cy="5634977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1600">
                <a:solidFill>
                  <a:srgbClr val="8AD0D6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namespace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Workshop.Pyramid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</a:t>
            </a:r>
            <a:r>
              <a:rPr lang="en-US" sz="1600">
                <a:solidFill>
                  <a:srgbClr val="8AD0D6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>
                <a:solidFill>
                  <a:srgbClr val="8AD0D6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class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>
                <a:solidFill>
                  <a:srgbClr val="00FE73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GhcDisplayPyramid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: </a:t>
            </a:r>
            <a:r>
              <a:rPr lang="en-US" sz="1600">
                <a:solidFill>
                  <a:srgbClr val="00FE73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GH_Component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{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</a:t>
            </a:r>
            <a:r>
              <a:rPr lang="en-US" sz="1600">
                <a:solidFill>
                  <a:srgbClr val="8AD0D6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GhcCreatePyramid()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: </a:t>
            </a:r>
            <a:r>
              <a:rPr lang="en-US" sz="1600">
                <a:solidFill>
                  <a:srgbClr val="8AD0D6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base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sz="160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“Display Pyramid"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r>
              <a:rPr lang="en-US" sz="160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" Display Pyramid "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r>
              <a:rPr lang="en-US" sz="160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"Display Pyramid "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 </a:t>
            </a:r>
            <a:r>
              <a:rPr lang="en-US" sz="160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"Workshop"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r>
              <a:rPr lang="en-US" sz="160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"Pyramid"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{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}</a:t>
            </a:r>
          </a:p>
          <a:p>
            <a:endParaRPr lang="en-US" sz="160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</a:t>
            </a:r>
            <a:r>
              <a:rPr lang="en-US" sz="1600">
                <a:solidFill>
                  <a:srgbClr val="8AD0D6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rotected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>
                <a:solidFill>
                  <a:srgbClr val="8AD0D6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override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>
                <a:solidFill>
                  <a:srgbClr val="00FE73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void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RegisterInputParams(</a:t>
            </a:r>
            <a:r>
              <a:rPr lang="en-US" sz="1600">
                <a:solidFill>
                  <a:srgbClr val="00FE73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GH_Component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</a:t>
            </a:r>
            <a:r>
              <a:rPr lang="en-US" sz="1600">
                <a:solidFill>
                  <a:srgbClr val="00FE73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GH_InputParamManager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pManager)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{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pManager.Add</a:t>
            </a:r>
            <a:r>
              <a:rPr lang="en-US" sz="1600" b="1">
                <a:solidFill>
                  <a:srgbClr val="FFFF0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Generic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Parameter(</a:t>
            </a:r>
            <a:r>
              <a:rPr lang="en-US" sz="160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"Pyramid"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r>
              <a:rPr lang="en-US" sz="160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"Pyramid"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r>
              <a:rPr lang="en-US" sz="160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" Pyramid"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r>
              <a:rPr lang="en-US" sz="160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>
                <a:solidFill>
                  <a:srgbClr val="00FE73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GH_ParamAccess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.item);  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}</a:t>
            </a:r>
          </a:p>
          <a:p>
            <a:endParaRPr lang="en-US" sz="160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</a:t>
            </a:r>
            <a:r>
              <a:rPr lang="en-US" sz="1600">
                <a:solidFill>
                  <a:srgbClr val="8AD0D6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protected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>
                <a:solidFill>
                  <a:srgbClr val="8AD0D6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override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>
                <a:solidFill>
                  <a:srgbClr val="00FE73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void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RegisterOutputParams(</a:t>
            </a:r>
            <a:r>
              <a:rPr lang="en-US" sz="1600">
                <a:solidFill>
                  <a:srgbClr val="00FE73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GH_Component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</a:t>
            </a:r>
            <a:r>
              <a:rPr lang="en-US" sz="1600">
                <a:solidFill>
                  <a:srgbClr val="00FE73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GH_OutputParamManager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pManager)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{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pManager.Add</a:t>
            </a:r>
            <a:r>
              <a:rPr lang="en-US" sz="1600" b="1">
                <a:solidFill>
                  <a:srgbClr val="FFFF0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Curve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Parameter(</a:t>
            </a:r>
            <a:r>
              <a:rPr lang="en-US" sz="160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"Display"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r>
              <a:rPr lang="en-US" sz="160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"Display"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r>
              <a:rPr lang="en-US" sz="160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"Display"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 </a:t>
            </a:r>
            <a:r>
              <a:rPr lang="en-US" sz="1600">
                <a:solidFill>
                  <a:srgbClr val="00FE73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GH_ParamAccess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.list);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}</a:t>
            </a:r>
          </a:p>
          <a:p>
            <a:endParaRPr lang="en-US" sz="160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...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}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  <a:endParaRPr lang="en-US" sz="16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2774" y="252852"/>
            <a:ext cx="597471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“Display Pyramid” component</a:t>
            </a:r>
            <a:endParaRPr lang="en-US" sz="3000" dirty="0">
              <a:solidFill>
                <a:srgbClr val="FFAA5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4145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64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02774" y="994839"/>
            <a:ext cx="11316895" cy="4403871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1600">
                <a:solidFill>
                  <a:srgbClr val="8AD0D6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namespace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Workshop.Pyramid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</a:t>
            </a:r>
            <a:r>
              <a:rPr lang="en-US" sz="1600">
                <a:solidFill>
                  <a:srgbClr val="8AD0D6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>
                <a:solidFill>
                  <a:srgbClr val="8AD0D6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class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>
                <a:solidFill>
                  <a:srgbClr val="00FE73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GhcDisplayPyramid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: </a:t>
            </a:r>
            <a:r>
              <a:rPr lang="en-US" sz="1600">
                <a:solidFill>
                  <a:srgbClr val="00FE73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GH_Component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{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...</a:t>
            </a:r>
          </a:p>
          <a:p>
            <a:endParaRPr lang="en-US" sz="160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</a:t>
            </a:r>
            <a:r>
              <a:rPr lang="en-US" sz="1600">
                <a:solidFill>
                  <a:srgbClr val="8AD0D6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protected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>
                <a:solidFill>
                  <a:srgbClr val="8AD0D6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override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>
                <a:solidFill>
                  <a:srgbClr val="00FE73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void 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SolveInstance(</a:t>
            </a:r>
            <a:r>
              <a:rPr lang="en-US" sz="1600">
                <a:solidFill>
                  <a:srgbClr val="00FE73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IGH_DataAccess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DA)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{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</a:t>
            </a:r>
            <a:r>
              <a:rPr lang="en-US" sz="1600">
                <a:solidFill>
                  <a:srgbClr val="00FE73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iPyramid = </a:t>
            </a:r>
            <a:r>
              <a:rPr lang="en-US" sz="1600">
                <a:solidFill>
                  <a:srgbClr val="8AD0D6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null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;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DA.GetData("Pyramid", </a:t>
            </a:r>
            <a:r>
              <a:rPr lang="en-US" sz="1600">
                <a:solidFill>
                  <a:srgbClr val="8AD0D6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ref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iPyramid);</a:t>
            </a:r>
          </a:p>
          <a:p>
            <a:endParaRPr lang="en-US" sz="160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DA.SetDataList(</a:t>
            </a:r>
            <a:r>
              <a:rPr lang="en-US" sz="1600">
                <a:solidFill>
                  <a:srgbClr val="FFAA55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"Display"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 iPyramid.ComputeDisplayLines());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}</a:t>
            </a:r>
          </a:p>
          <a:p>
            <a:endParaRPr lang="en-US" sz="160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...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}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  <a:endParaRPr lang="en-US" sz="16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2774" y="252852"/>
            <a:ext cx="597471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“Display Pyramid” component</a:t>
            </a:r>
            <a:endParaRPr lang="en-US" sz="3000" dirty="0">
              <a:solidFill>
                <a:srgbClr val="FFAA5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6849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65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0" y="2727203"/>
            <a:ext cx="1219199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Live Example </a:t>
            </a:r>
            <a:endParaRPr lang="en-US" sz="4500" dirty="0">
              <a:solidFill>
                <a:srgbClr val="FFAA5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" y="3512033"/>
            <a:ext cx="12191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Segoe UI" panose="020B0502040204020203" pitchFamily="34" charset="0"/>
                <a:cs typeface="Segoe UI" panose="020B0502040204020203" pitchFamily="34" charset="0"/>
              </a:rPr>
              <a:t>Adding icons to our components</a:t>
            </a:r>
          </a:p>
        </p:txBody>
      </p:sp>
    </p:spTree>
    <p:extLst>
      <p:ext uri="{BB962C8B-B14F-4D97-AF65-F5344CB8AC3E}">
        <p14:creationId xmlns:p14="http://schemas.microsoft.com/office/powerpoint/2010/main" val="4191050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66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09234" y="359697"/>
            <a:ext cx="667862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Adding an icon to the class definition</a:t>
            </a:r>
            <a:endParaRPr lang="en-US" sz="3000" dirty="0">
              <a:solidFill>
                <a:srgbClr val="FFAA5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9234" y="1019225"/>
            <a:ext cx="11144449" cy="5388756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1600">
                <a:solidFill>
                  <a:srgbClr val="8AD0D6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namespace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Workshop.Pyramid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</a:t>
            </a:r>
            <a:r>
              <a:rPr lang="en-US" sz="1600">
                <a:solidFill>
                  <a:srgbClr val="8AD0D6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>
                <a:solidFill>
                  <a:srgbClr val="8AD0D6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class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>
                <a:solidFill>
                  <a:srgbClr val="00FE73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GhcCreatePyramid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: GH_Component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{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...</a:t>
            </a:r>
          </a:p>
          <a:p>
            <a:endParaRPr lang="en-US" sz="160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</a:t>
            </a:r>
            <a:r>
              <a:rPr lang="en-US" sz="1600">
                <a:solidFill>
                  <a:srgbClr val="8AD0D6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protected override </a:t>
            </a:r>
            <a:r>
              <a:rPr lang="en-US" sz="1600">
                <a:solidFill>
                  <a:srgbClr val="00FE73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void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SolveInstance(</a:t>
            </a:r>
            <a:r>
              <a:rPr lang="en-US" sz="1600">
                <a:solidFill>
                  <a:srgbClr val="00FE73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IGH_DataAccess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DA)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{ ... }</a:t>
            </a:r>
          </a:p>
          <a:p>
            <a:endParaRPr lang="en-US" sz="160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</a:t>
            </a:r>
            <a:r>
              <a:rPr lang="en-US" sz="1600">
                <a:solidFill>
                  <a:srgbClr val="8AD0D6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protected override 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System.Drawing.</a:t>
            </a:r>
            <a:r>
              <a:rPr lang="en-US" sz="1600">
                <a:solidFill>
                  <a:srgbClr val="00FE73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Bitmap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Icon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{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</a:t>
            </a:r>
            <a:r>
              <a:rPr lang="en-US" sz="1600">
                <a:solidFill>
                  <a:srgbClr val="8AD0D6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get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{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    </a:t>
            </a:r>
            <a:r>
              <a:rPr lang="en-US" sz="1600">
                <a:solidFill>
                  <a:srgbClr val="8AD0D6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return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>
                <a:solidFill>
                  <a:srgbClr val="8AD0D6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null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;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    </a:t>
            </a:r>
            <a:r>
              <a:rPr lang="en-US" sz="1600">
                <a:solidFill>
                  <a:srgbClr val="8AD0D6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return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Workshop.Properties.</a:t>
            </a:r>
            <a:r>
              <a:rPr lang="en-US" sz="1600">
                <a:solidFill>
                  <a:srgbClr val="00FE73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Resources</a:t>
            </a:r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.Icon_PyramidCreate;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}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}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...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}</a:t>
            </a:r>
          </a:p>
          <a:p>
            <a:r>
              <a:rPr lang="en-US" sz="160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  <a:endParaRPr lang="en-US" sz="16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2323322" y="4441371"/>
            <a:ext cx="13716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9878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67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7063" y="3076335"/>
            <a:ext cx="2438095" cy="2438095"/>
          </a:xfrm>
          <a:prstGeom prst="rect">
            <a:avLst/>
          </a:prstGeom>
          <a:effectLst>
            <a:outerShdw blurRad="127000" dist="889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442559" y="321225"/>
            <a:ext cx="5926622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Grasshopper icon design tips</a:t>
            </a:r>
            <a:endParaRPr lang="en-US" sz="3500" dirty="0">
              <a:solidFill>
                <a:srgbClr val="FFAA5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945" y="3076337"/>
            <a:ext cx="2438095" cy="243809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809862" y="5780506"/>
            <a:ext cx="3886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>
                <a:latin typeface="Roboto Condensed" pitchFamily="2" charset="0"/>
                <a:ea typeface="Roboto Condensed" pitchFamily="2" charset="0"/>
              </a:rPr>
              <a:t>Does not support transparency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>
                <a:latin typeface="Roboto Condensed" pitchFamily="2" charset="0"/>
                <a:ea typeface="Roboto Condensed" pitchFamily="2" charset="0"/>
              </a:rPr>
              <a:t>Always contains artefacts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461593" y="5780506"/>
            <a:ext cx="44198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>
                <a:latin typeface="Roboto Condensed" pitchFamily="2" charset="0"/>
                <a:ea typeface="Roboto Condensed" pitchFamily="2" charset="0"/>
              </a:rPr>
              <a:t>Supports transparency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>
                <a:latin typeface="Roboto Condensed" pitchFamily="2" charset="0"/>
                <a:ea typeface="Roboto Condensed" pitchFamily="2" charset="0"/>
              </a:rPr>
              <a:t>Accurate pixel colors, no artefacts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49999" y="2430265"/>
            <a:ext cx="1955985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b="1">
                <a:solidFill>
                  <a:schemeClr val="accent4">
                    <a:lumMod val="40000"/>
                    <a:lumOff val="60000"/>
                  </a:schemeClr>
                </a:solidFill>
                <a:latin typeface="Roboto Condensed" pitchFamily="2" charset="0"/>
                <a:ea typeface="Roboto Condensed" pitchFamily="2" charset="0"/>
              </a:rPr>
              <a:t>PNG, SVG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035280" y="2430265"/>
            <a:ext cx="114165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b="1">
                <a:solidFill>
                  <a:schemeClr val="accent4">
                    <a:lumMod val="40000"/>
                    <a:lumOff val="60000"/>
                  </a:schemeClr>
                </a:solidFill>
                <a:latin typeface="Roboto Condensed" pitchFamily="2" charset="0"/>
                <a:ea typeface="Roboto Condensed" pitchFamily="2" charset="0"/>
              </a:rPr>
              <a:t>JPEG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0531" y="993736"/>
            <a:ext cx="1219199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200" dirty="0">
                <a:latin typeface="Segoe UI" panose="020B0502040204020203" pitchFamily="34" charset="0"/>
                <a:cs typeface="Segoe UI" panose="020B0502040204020203" pitchFamily="34" charset="0"/>
              </a:rPr>
              <a:t>Resolution: 24 x 24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200" dirty="0">
                <a:latin typeface="Segoe UI" panose="020B0502040204020203" pitchFamily="34" charset="0"/>
                <a:cs typeface="Segoe UI" panose="020B0502040204020203" pitchFamily="34" charset="0"/>
              </a:rPr>
              <a:t>DPI: 96 pixel/inch (very important, otherwise icon will appear blurry!)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200" dirty="0">
                <a:latin typeface="Segoe UI" panose="020B0502040204020203" pitchFamily="34" charset="0"/>
                <a:cs typeface="Segoe UI" panose="020B0502040204020203" pitchFamily="34" charset="0"/>
              </a:rPr>
              <a:t>File formats: </a:t>
            </a:r>
            <a:r>
              <a:rPr lang="en-US" sz="2200" dirty="0" err="1">
                <a:latin typeface="Segoe UI" panose="020B0502040204020203" pitchFamily="34" charset="0"/>
                <a:cs typeface="Segoe UI" panose="020B0502040204020203" pitchFamily="34" charset="0"/>
              </a:rPr>
              <a:t>png</a:t>
            </a:r>
            <a:r>
              <a:rPr lang="en-US" sz="220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2200" dirty="0" err="1">
                <a:latin typeface="Segoe UI" panose="020B0502040204020203" pitchFamily="34" charset="0"/>
                <a:cs typeface="Segoe UI" panose="020B0502040204020203" pitchFamily="34" charset="0"/>
              </a:rPr>
              <a:t>svg</a:t>
            </a:r>
            <a:r>
              <a:rPr lang="en-US" sz="2200" dirty="0">
                <a:latin typeface="Segoe UI" panose="020B0502040204020203" pitchFamily="34" charset="0"/>
                <a:cs typeface="Segoe UI" panose="020B0502040204020203" pitchFamily="34" charset="0"/>
              </a:rPr>
              <a:t>, … Avoid jpeg at all costs !</a:t>
            </a:r>
          </a:p>
        </p:txBody>
      </p:sp>
    </p:spTree>
    <p:extLst>
      <p:ext uri="{BB962C8B-B14F-4D97-AF65-F5344CB8AC3E}">
        <p14:creationId xmlns:p14="http://schemas.microsoft.com/office/powerpoint/2010/main" val="4072879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68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00000">
            <a:off x="4568447" y="2131082"/>
            <a:ext cx="2366991" cy="2560839"/>
          </a:xfrm>
          <a:prstGeom prst="rect">
            <a:avLst/>
          </a:prstGeom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9" name="Group 18"/>
          <p:cNvGrpSpPr/>
          <p:nvPr/>
        </p:nvGrpSpPr>
        <p:grpSpPr>
          <a:xfrm>
            <a:off x="6391973" y="1398327"/>
            <a:ext cx="1204341" cy="1204341"/>
            <a:chOff x="6703123" y="2219250"/>
            <a:chExt cx="1204341" cy="1204341"/>
          </a:xfrm>
        </p:grpSpPr>
        <p:sp>
          <p:nvSpPr>
            <p:cNvPr id="8" name="Oval 7"/>
            <p:cNvSpPr/>
            <p:nvPr/>
          </p:nvSpPr>
          <p:spPr>
            <a:xfrm>
              <a:off x="6843522" y="2359650"/>
              <a:ext cx="923544" cy="923544"/>
            </a:xfrm>
            <a:prstGeom prst="ellipse">
              <a:avLst/>
            </a:prstGeom>
            <a:noFill/>
            <a:ln w="57150">
              <a:solidFill>
                <a:schemeClr val="tx1"/>
              </a:solidFill>
            </a:ln>
            <a:effectLst>
              <a:outerShdw blurRad="762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6703123" y="2821422"/>
              <a:ext cx="336550" cy="0"/>
            </a:xfrm>
            <a:prstGeom prst="line">
              <a:avLst/>
            </a:prstGeom>
            <a:ln w="38100">
              <a:solidFill>
                <a:schemeClr val="tx1"/>
              </a:solidFill>
            </a:ln>
            <a:effectLst>
              <a:outerShdw blurRad="762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7570914" y="2821422"/>
              <a:ext cx="336550" cy="0"/>
            </a:xfrm>
            <a:prstGeom prst="line">
              <a:avLst/>
            </a:prstGeom>
            <a:ln w="38100">
              <a:solidFill>
                <a:schemeClr val="tx1"/>
              </a:solidFill>
            </a:ln>
            <a:effectLst>
              <a:outerShdw blurRad="762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6200000">
              <a:off x="7139814" y="3255316"/>
              <a:ext cx="336550" cy="0"/>
            </a:xfrm>
            <a:prstGeom prst="line">
              <a:avLst/>
            </a:prstGeom>
            <a:ln w="38100">
              <a:solidFill>
                <a:schemeClr val="tx1"/>
              </a:solidFill>
            </a:ln>
            <a:effectLst>
              <a:outerShdw blurRad="762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>
              <a:off x="7139814" y="2387525"/>
              <a:ext cx="336550" cy="0"/>
            </a:xfrm>
            <a:prstGeom prst="line">
              <a:avLst/>
            </a:prstGeom>
            <a:ln w="38100">
              <a:solidFill>
                <a:schemeClr val="tx1"/>
              </a:solidFill>
            </a:ln>
            <a:effectLst>
              <a:outerShdw blurRad="762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13"/>
          <p:cNvSpPr txBox="1"/>
          <p:nvPr/>
        </p:nvSpPr>
        <p:spPr>
          <a:xfrm>
            <a:off x="78657" y="4866012"/>
            <a:ext cx="12192000" cy="707886"/>
          </a:xfrm>
          <a:prstGeom prst="rect">
            <a:avLst/>
          </a:prstGeom>
          <a:noFill/>
          <a:effectLst>
            <a:outerShdw blurRad="1524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Debugging with Visual Studio</a:t>
            </a:r>
          </a:p>
        </p:txBody>
      </p:sp>
    </p:spTree>
    <p:extLst>
      <p:ext uri="{BB962C8B-B14F-4D97-AF65-F5344CB8AC3E}">
        <p14:creationId xmlns:p14="http://schemas.microsoft.com/office/powerpoint/2010/main" val="2734785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" y="4500008"/>
            <a:ext cx="12191999" cy="784830"/>
          </a:xfrm>
          <a:prstGeom prst="rect">
            <a:avLst/>
          </a:prstGeom>
          <a:noFill/>
          <a:effectLst>
            <a:outerShdw blurRad="1524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4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Public</a:t>
            </a:r>
            <a:r>
              <a:rPr lang="en-US" sz="4500" dirty="0">
                <a:latin typeface="Segoe UI" panose="020B0502040204020203" pitchFamily="34" charset="0"/>
                <a:cs typeface="Segoe UI" panose="020B0502040204020203" pitchFamily="34" charset="0"/>
              </a:rPr>
              <a:t> and </a:t>
            </a:r>
            <a:r>
              <a:rPr lang="en-US" sz="4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Private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69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1875" y="1791759"/>
            <a:ext cx="2708249" cy="2708249"/>
          </a:xfrm>
          <a:prstGeom prst="rect">
            <a:avLst/>
          </a:prstGeom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86862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4149" y="759044"/>
            <a:ext cx="11266562" cy="4665481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using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...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</a:p>
          <a:p>
            <a:pPr defTabSz="457200"/>
            <a:endParaRPr lang="en-US" sz="1700" dirty="0">
              <a:solidFill>
                <a:schemeClr val="accent1">
                  <a:lumMod val="40000"/>
                  <a:lumOff val="60000"/>
                </a:schemeClr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namespace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Workshop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 class 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MyFirstGrasshopperComponent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: 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GH_Component</a:t>
            </a:r>
            <a:endParaRPr lang="en-US" sz="1700" dirty="0">
              <a:solidFill>
                <a:srgbClr val="04CA7D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{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 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MyFirstGrasshopperComponent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()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: 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base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sz="1700" dirty="0">
                <a:solidFill>
                  <a:srgbClr val="FFFF0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</a:t>
            </a:r>
            <a:r>
              <a:rPr lang="vi-VN" sz="1700" dirty="0">
                <a:solidFill>
                  <a:srgbClr val="FFFF0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Construct Point</a:t>
            </a:r>
            <a:r>
              <a:rPr lang="en-US" sz="1700" dirty="0">
                <a:solidFill>
                  <a:srgbClr val="FFFF0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</a:p>
          <a:p>
            <a:pPr defTabSz="457200"/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       "Nickname"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       </a:t>
            </a:r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"Description"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endParaRPr lang="en-US" sz="1700" dirty="0">
              <a:solidFill>
                <a:srgbClr val="F4A16F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       "Category"</a:t>
            </a:r>
            <a:r>
              <a:rPr lang="vi-VN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</a:p>
          <a:p>
            <a:pPr defTabSz="457200"/>
            <a:r>
              <a:rPr lang="vi-VN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       </a:t>
            </a:r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"Subcategory"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{ }</a:t>
            </a:r>
          </a:p>
          <a:p>
            <a:pPr defTabSz="457200"/>
            <a:endParaRPr lang="en-US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...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}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7283" y="2421300"/>
            <a:ext cx="4643223" cy="3614118"/>
          </a:xfrm>
          <a:prstGeom prst="rect">
            <a:avLst/>
          </a:prstGeom>
          <a:effectLst>
            <a:outerShdw blurRad="190500" dist="635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7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94149" y="233158"/>
            <a:ext cx="3391042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constructor - example</a:t>
            </a:r>
          </a:p>
        </p:txBody>
      </p:sp>
    </p:spTree>
    <p:extLst>
      <p:ext uri="{BB962C8B-B14F-4D97-AF65-F5344CB8AC3E}">
        <p14:creationId xmlns:p14="http://schemas.microsoft.com/office/powerpoint/2010/main" val="3904481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70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09234" y="3193257"/>
            <a:ext cx="11144449" cy="2711100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class</a:t>
            </a:r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Point3d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Position;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Length;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Width;</a:t>
            </a:r>
          </a:p>
          <a:p>
            <a:pPr defTabSz="457200"/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Height;</a:t>
            </a:r>
          </a:p>
          <a:p>
            <a:pPr lvl="1" defTabSz="457200"/>
            <a:endParaRPr lang="en-US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lvl="1"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...	</a:t>
            </a:r>
          </a:p>
          <a:p>
            <a:pPr marL="0" lvl="1"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09234" y="1757651"/>
            <a:ext cx="11144448" cy="1049106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</a:t>
            </a:r>
            <a:r>
              <a:rPr lang="en-US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myPyramid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new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();</a:t>
            </a:r>
          </a:p>
          <a:p>
            <a:pPr defTabSz="457200"/>
            <a:r>
              <a:rPr lang="en-US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myPyramid.Length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-1.2;</a:t>
            </a:r>
          </a:p>
          <a:p>
            <a:pPr defTabSz="457200"/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myVolume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</a:t>
            </a:r>
            <a:r>
              <a:rPr lang="en-US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myPyramid.ComputeVolume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(); </a:t>
            </a:r>
            <a:r>
              <a:rPr lang="en-US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// This will give negative volume !!!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9234" y="602551"/>
            <a:ext cx="603537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“public” can cause funny problems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9234" y="1086788"/>
            <a:ext cx="58462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e.g. The user can set pyramid length to silly values</a:t>
            </a:r>
          </a:p>
        </p:txBody>
      </p:sp>
    </p:spTree>
    <p:extLst>
      <p:ext uri="{BB962C8B-B14F-4D97-AF65-F5344CB8AC3E}">
        <p14:creationId xmlns:p14="http://schemas.microsoft.com/office/powerpoint/2010/main" val="3119151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71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09233" y="3580163"/>
            <a:ext cx="11144449" cy="2711100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class</a:t>
            </a:r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private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Point3d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position;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private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length;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private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width;</a:t>
            </a:r>
          </a:p>
          <a:p>
            <a:pPr defTabSz="457200"/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private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height;</a:t>
            </a:r>
          </a:p>
          <a:p>
            <a:pPr lvl="1" defTabSz="457200"/>
            <a:endParaRPr lang="en-US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lvl="1"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...	</a:t>
            </a:r>
          </a:p>
          <a:p>
            <a:pPr marL="0" lvl="1"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9234" y="1757651"/>
            <a:ext cx="11144448" cy="772107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</a:t>
            </a:r>
            <a:r>
              <a:rPr lang="en-US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myPyramid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new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();</a:t>
            </a:r>
          </a:p>
          <a:p>
            <a:pPr defTabSz="457200"/>
            <a:r>
              <a:rPr lang="en-US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myPyramid.length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-1.2;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9234" y="602551"/>
            <a:ext cx="648619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“private” can prevent funny problems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590550" y="2295525"/>
            <a:ext cx="3228975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09234" y="1086788"/>
            <a:ext cx="66606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e.g. by disallowing user to access pyramid length variable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9233" y="2537303"/>
            <a:ext cx="11210436" cy="772107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b="1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Error Message: </a:t>
            </a:r>
          </a:p>
          <a:p>
            <a:r>
              <a:rPr lang="en-US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“length” is inaccessible due to its protection level</a:t>
            </a:r>
          </a:p>
        </p:txBody>
      </p:sp>
    </p:spTree>
    <p:extLst>
      <p:ext uri="{BB962C8B-B14F-4D97-AF65-F5344CB8AC3E}">
        <p14:creationId xmlns:p14="http://schemas.microsoft.com/office/powerpoint/2010/main" val="1129196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72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09233" y="2763489"/>
            <a:ext cx="11144449" cy="2711100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class</a:t>
            </a:r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private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Point3d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position;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private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length;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private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width;</a:t>
            </a:r>
          </a:p>
          <a:p>
            <a:pPr defTabSz="457200"/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private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height;</a:t>
            </a:r>
          </a:p>
          <a:p>
            <a:pPr lvl="1" defTabSz="457200"/>
            <a:endParaRPr lang="en-US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lvl="1"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...	</a:t>
            </a:r>
          </a:p>
          <a:p>
            <a:pPr marL="0" lvl="1"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9234" y="1757651"/>
            <a:ext cx="11144448" cy="772107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</a:t>
            </a:r>
            <a:r>
              <a:rPr lang="en-US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myPyramid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new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();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Print(</a:t>
            </a:r>
            <a:r>
              <a:rPr lang="en-US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myPyramid.length.ToString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());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9234" y="602551"/>
            <a:ext cx="889194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But …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590550" y="2295525"/>
            <a:ext cx="46101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09234" y="1086788"/>
            <a:ext cx="94787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now a “well-behaved” user can no longer query the length value of the pyramid </a:t>
            </a:r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  <a:sym typeface="Wingdings" panose="05000000000000000000" pitchFamily="2" charset="2"/>
              </a:rPr>
              <a:t></a:t>
            </a:r>
            <a:endParaRPr lang="en-US" sz="20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4331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73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09232" y="1350280"/>
            <a:ext cx="11144449" cy="3265097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class</a:t>
            </a:r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private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length;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</a:p>
          <a:p>
            <a:pPr lvl="1"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...</a:t>
            </a:r>
          </a:p>
          <a:p>
            <a:pPr lvl="1" defTabSz="457200"/>
            <a:endParaRPr lang="en-US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lvl="1" defTabSz="457200"/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GetLength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()</a:t>
            </a:r>
          </a:p>
          <a:p>
            <a:pPr lvl="1"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lvl="1"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return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length;</a:t>
            </a:r>
          </a:p>
          <a:p>
            <a:pPr lvl="1"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	</a:t>
            </a:r>
          </a:p>
          <a:p>
            <a:pPr marL="0" lvl="1"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9233" y="456463"/>
            <a:ext cx="889194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possible solution: </a:t>
            </a:r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defining a “get” method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9231" y="5328961"/>
            <a:ext cx="11144449" cy="772107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</a:t>
            </a:r>
            <a:r>
              <a:rPr lang="en-US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myPyramid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new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();</a:t>
            </a:r>
          </a:p>
          <a:p>
            <a:pPr defTabSz="457200"/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myLength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</a:t>
            </a:r>
            <a:r>
              <a:rPr lang="en-US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myPyramid.GetLength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();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9231" y="4847580"/>
            <a:ext cx="101291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Now the user </a:t>
            </a:r>
            <a:r>
              <a:rPr lang="en-US" sz="2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can query</a:t>
            </a:r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 the length value (but </a:t>
            </a:r>
            <a:r>
              <a:rPr lang="en-US" sz="2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cannot mess </a:t>
            </a:r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with it the length variable !!!)</a:t>
            </a:r>
          </a:p>
        </p:txBody>
      </p:sp>
    </p:spTree>
    <p:extLst>
      <p:ext uri="{BB962C8B-B14F-4D97-AF65-F5344CB8AC3E}">
        <p14:creationId xmlns:p14="http://schemas.microsoft.com/office/powerpoint/2010/main" val="130634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74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09231" y="1290842"/>
            <a:ext cx="11144449" cy="4096094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class</a:t>
            </a:r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private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length;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</a:p>
          <a:p>
            <a:pPr lvl="1"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...</a:t>
            </a:r>
          </a:p>
          <a:p>
            <a:pPr lvl="1" defTabSz="457200"/>
            <a:endParaRPr lang="en-US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lvl="1" defTabSz="457200"/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SetLength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newLength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</a:t>
            </a:r>
          </a:p>
          <a:p>
            <a:pPr lvl="1"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lvl="1"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if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(</a:t>
            </a:r>
            <a:r>
              <a:rPr lang="en-US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newLength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&gt; 0.0)</a:t>
            </a:r>
          </a:p>
          <a:p>
            <a:pPr lvl="1"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length = </a:t>
            </a:r>
            <a:r>
              <a:rPr lang="en-US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newLength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;</a:t>
            </a:r>
          </a:p>
          <a:p>
            <a:pPr lvl="1"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else</a:t>
            </a:r>
          </a:p>
          <a:p>
            <a:pPr lvl="1"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length = 0.1;</a:t>
            </a:r>
          </a:p>
          <a:p>
            <a:pPr lvl="1"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	</a:t>
            </a:r>
          </a:p>
          <a:p>
            <a:pPr marL="0" lvl="1"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9233" y="456463"/>
            <a:ext cx="889194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Also: </a:t>
            </a:r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a “set” method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9231" y="5793528"/>
            <a:ext cx="11144449" cy="495108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myPyramid.SetLength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(-1.0);</a:t>
            </a:r>
          </a:p>
        </p:txBody>
      </p:sp>
    </p:spTree>
    <p:extLst>
      <p:ext uri="{BB962C8B-B14F-4D97-AF65-F5344CB8AC3E}">
        <p14:creationId xmlns:p14="http://schemas.microsoft.com/office/powerpoint/2010/main" val="1331409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75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09234" y="983955"/>
            <a:ext cx="11144449" cy="5481089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class</a:t>
            </a:r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private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length;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</a:p>
          <a:p>
            <a:pPr lvl="1"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...</a:t>
            </a:r>
          </a:p>
          <a:p>
            <a:pPr lvl="1" defTabSz="457200"/>
            <a:endParaRPr lang="en-US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lvl="1" defTabSz="457200"/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GetLength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()</a:t>
            </a:r>
          </a:p>
          <a:p>
            <a:pPr lvl="1"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lvl="1"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return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length;</a:t>
            </a:r>
          </a:p>
          <a:p>
            <a:pPr lvl="1"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	</a:t>
            </a:r>
          </a:p>
          <a:p>
            <a:pPr lvl="1" defTabSz="457200"/>
            <a:endParaRPr lang="en-US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lvl="1" defTabSz="457200"/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void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SetLength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inputLength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</a:t>
            </a:r>
          </a:p>
          <a:p>
            <a:pPr lvl="1"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lvl="1"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if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(</a:t>
            </a:r>
            <a:r>
              <a:rPr lang="en-US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inputLength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&gt; 0.0)</a:t>
            </a:r>
          </a:p>
          <a:p>
            <a:pPr lvl="1"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length = </a:t>
            </a:r>
            <a:r>
              <a:rPr lang="en-US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inputLength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;</a:t>
            </a:r>
          </a:p>
          <a:p>
            <a:pPr lvl="1"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else</a:t>
            </a:r>
          </a:p>
          <a:p>
            <a:pPr lvl="1"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length = 0.0;</a:t>
            </a:r>
          </a:p>
          <a:p>
            <a:pPr lvl="1"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 </a:t>
            </a:r>
          </a:p>
          <a:p>
            <a:pPr marL="0" lvl="1"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9234" y="402496"/>
            <a:ext cx="1037223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So, each private variable comes with a “set” and “get” methods</a:t>
            </a:r>
          </a:p>
        </p:txBody>
      </p:sp>
    </p:spTree>
    <p:extLst>
      <p:ext uri="{BB962C8B-B14F-4D97-AF65-F5344CB8AC3E}">
        <p14:creationId xmlns:p14="http://schemas.microsoft.com/office/powerpoint/2010/main" val="341122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76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09234" y="2473169"/>
            <a:ext cx="11144449" cy="772107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myPyramid.SetLength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(1988.10);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Print(</a:t>
            </a:r>
            <a:r>
              <a:rPr lang="en-US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myPyramid.GetLength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());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9234" y="402496"/>
            <a:ext cx="103722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Segoe UI" panose="020B0502040204020203" pitchFamily="34" charset="0"/>
                <a:cs typeface="Segoe UI" panose="020B0502040204020203" pitchFamily="34" charset="0"/>
              </a:rPr>
              <a:t>The </a:t>
            </a:r>
            <a:r>
              <a:rPr lang="en-US" sz="28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get</a:t>
            </a:r>
            <a:r>
              <a:rPr lang="en-US" sz="2800" dirty="0">
                <a:latin typeface="Segoe UI" panose="020B0502040204020203" pitchFamily="34" charset="0"/>
                <a:cs typeface="Segoe UI" panose="020B0502040204020203" pitchFamily="34" charset="0"/>
              </a:rPr>
              <a:t> and </a:t>
            </a:r>
            <a:r>
              <a:rPr lang="en-US" sz="28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set</a:t>
            </a:r>
            <a:r>
              <a:rPr lang="en-US" sz="2800" dirty="0">
                <a:latin typeface="Segoe UI" panose="020B0502040204020203" pitchFamily="34" charset="0"/>
                <a:cs typeface="Segoe UI" panose="020B0502040204020203" pitchFamily="34" charset="0"/>
              </a:rPr>
              <a:t> functions works well</a:t>
            </a:r>
          </a:p>
          <a:p>
            <a:r>
              <a:rPr lang="en-US" sz="2800" dirty="0">
                <a:latin typeface="Segoe UI" panose="020B0502040204020203" pitchFamily="34" charset="0"/>
                <a:cs typeface="Segoe UI" panose="020B0502040204020203" pitchFamily="34" charset="0"/>
              </a:rPr>
              <a:t>But a bit inconvenient from the user’s perspective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9234" y="2017684"/>
            <a:ext cx="103722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Doing this…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9234" y="4005706"/>
            <a:ext cx="11144449" cy="772107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myPyramid.Length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1988.10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Print(</a:t>
            </a:r>
            <a:r>
              <a:rPr lang="en-US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myPyramid.Length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9234" y="3571706"/>
            <a:ext cx="103722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… is not as nice as this …</a:t>
            </a:r>
          </a:p>
        </p:txBody>
      </p:sp>
    </p:spTree>
    <p:extLst>
      <p:ext uri="{BB962C8B-B14F-4D97-AF65-F5344CB8AC3E}">
        <p14:creationId xmlns:p14="http://schemas.microsoft.com/office/powerpoint/2010/main" val="1977019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6" grpId="0"/>
      <p:bldP spid="7" grpId="0" animBg="1"/>
      <p:bldP spid="10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77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4429" y="1929200"/>
            <a:ext cx="12191999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dirty="0">
                <a:latin typeface="Segoe UI" panose="020B0502040204020203" pitchFamily="34" charset="0"/>
                <a:cs typeface="Segoe UI" panose="020B0502040204020203" pitchFamily="34" charset="0"/>
              </a:rPr>
              <a:t>Can we have the </a:t>
            </a:r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best of both worlds</a:t>
            </a:r>
            <a:r>
              <a:rPr lang="en-US" sz="3500" dirty="0">
                <a:latin typeface="Segoe UI" panose="020B0502040204020203" pitchFamily="34" charset="0"/>
                <a:cs typeface="Segoe UI" panose="020B0502040204020203" pitchFamily="34" charset="0"/>
              </a:rPr>
              <a:t>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" y="2715249"/>
            <a:ext cx="1219199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i.e. A </a:t>
            </a:r>
            <a:r>
              <a:rPr lang="en-US" sz="2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safe</a:t>
            </a:r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 and also </a:t>
            </a:r>
            <a:r>
              <a:rPr lang="en-US" sz="2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convenient</a:t>
            </a:r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 way to </a:t>
            </a:r>
          </a:p>
          <a:p>
            <a:pPr algn="ctr"/>
            <a:r>
              <a:rPr lang="en-US" sz="2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get</a:t>
            </a:r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 and </a:t>
            </a:r>
            <a:r>
              <a:rPr lang="en-US" sz="2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set</a:t>
            </a:r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 field values of objects</a:t>
            </a:r>
            <a:r>
              <a:rPr lang="en-US" sz="2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" y="3709992"/>
            <a:ext cx="121919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Segoe UI" panose="020B0502040204020203" pitchFamily="34" charset="0"/>
                <a:cs typeface="Segoe UI" panose="020B0502040204020203" pitchFamily="34" charset="0"/>
              </a:rPr>
              <a:t>YES !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4725655"/>
            <a:ext cx="1219199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Introducing …</a:t>
            </a:r>
          </a:p>
        </p:txBody>
      </p:sp>
    </p:spTree>
    <p:extLst>
      <p:ext uri="{BB962C8B-B14F-4D97-AF65-F5344CB8AC3E}">
        <p14:creationId xmlns:p14="http://schemas.microsoft.com/office/powerpoint/2010/main" val="2274223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2834521"/>
            <a:ext cx="12191999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Properties</a:t>
            </a:r>
          </a:p>
          <a:p>
            <a:pPr algn="ctr"/>
            <a:r>
              <a:rPr lang="en-US" sz="3500" dirty="0">
                <a:latin typeface="Segoe UI" panose="020B0502040204020203" pitchFamily="34" charset="0"/>
                <a:cs typeface="Segoe UI" panose="020B0502040204020203" pitchFamily="34" charset="0"/>
              </a:rPr>
              <a:t>(of a class)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78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7616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79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09234" y="402496"/>
            <a:ext cx="1037223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Previously, …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9234" y="1098255"/>
            <a:ext cx="11144449" cy="5481089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class</a:t>
            </a:r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private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length;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</a:p>
          <a:p>
            <a:pPr lvl="1"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...</a:t>
            </a:r>
          </a:p>
          <a:p>
            <a:pPr lvl="1" defTabSz="457200"/>
            <a:endParaRPr lang="en-US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lvl="1" defTabSz="457200"/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GetLength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()</a:t>
            </a:r>
          </a:p>
          <a:p>
            <a:pPr lvl="1"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lvl="1"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return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length;</a:t>
            </a:r>
          </a:p>
          <a:p>
            <a:pPr lvl="1"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	</a:t>
            </a:r>
          </a:p>
          <a:p>
            <a:pPr lvl="1" defTabSz="457200"/>
            <a:endParaRPr lang="en-US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lvl="1" defTabSz="457200"/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void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SetLength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inputLength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</a:t>
            </a:r>
          </a:p>
          <a:p>
            <a:pPr lvl="1"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lvl="1"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if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(</a:t>
            </a:r>
            <a:r>
              <a:rPr lang="en-US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inputLength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&gt; 0.0)</a:t>
            </a:r>
          </a:p>
          <a:p>
            <a:pPr lvl="1"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length = </a:t>
            </a:r>
            <a:r>
              <a:rPr lang="en-US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inputLength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;</a:t>
            </a:r>
          </a:p>
          <a:p>
            <a:pPr lvl="1"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else</a:t>
            </a:r>
          </a:p>
          <a:p>
            <a:pPr lvl="1"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length = 0.0;</a:t>
            </a:r>
          </a:p>
          <a:p>
            <a:pPr lvl="1"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 </a:t>
            </a:r>
          </a:p>
          <a:p>
            <a:pPr marL="0" lvl="1"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4271953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4149" y="759044"/>
            <a:ext cx="11266562" cy="4665481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using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...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</a:p>
          <a:p>
            <a:pPr defTabSz="457200"/>
            <a:endParaRPr lang="en-US" sz="1700" dirty="0">
              <a:solidFill>
                <a:schemeClr val="accent1">
                  <a:lumMod val="40000"/>
                  <a:lumOff val="60000"/>
                </a:schemeClr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namespace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Workshop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 class 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MyFirstGrasshopperComponent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: 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GH_Component</a:t>
            </a:r>
            <a:endParaRPr lang="en-US" sz="1700" dirty="0">
              <a:solidFill>
                <a:srgbClr val="04CA7D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{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 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MyFirstGrasshopperComponent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()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: 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base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</a:t>
            </a:r>
            <a:r>
              <a:rPr lang="vi-VN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Construct Point</a:t>
            </a:r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</a:p>
          <a:p>
            <a:pPr defTabSz="457200"/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       </a:t>
            </a:r>
            <a:r>
              <a:rPr lang="en-US" sz="1700" dirty="0">
                <a:solidFill>
                  <a:srgbClr val="FFFF0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</a:t>
            </a:r>
            <a:r>
              <a:rPr lang="vi-VN" sz="1700" dirty="0">
                <a:solidFill>
                  <a:srgbClr val="FFFF0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Pt</a:t>
            </a:r>
            <a:r>
              <a:rPr lang="en-US" sz="1700" dirty="0">
                <a:solidFill>
                  <a:srgbClr val="FFFF0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       </a:t>
            </a:r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"Description"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endParaRPr lang="en-US" sz="1700" dirty="0">
              <a:solidFill>
                <a:srgbClr val="F4A16F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       "Category"</a:t>
            </a:r>
            <a:r>
              <a:rPr lang="vi-VN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</a:p>
          <a:p>
            <a:pPr defTabSz="457200"/>
            <a:r>
              <a:rPr lang="vi-VN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       </a:t>
            </a:r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"Subcategory"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{ }</a:t>
            </a:r>
          </a:p>
          <a:p>
            <a:pPr defTabSz="457200"/>
            <a:endParaRPr lang="en-US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...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}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7283" y="2421300"/>
            <a:ext cx="4643223" cy="3614118"/>
          </a:xfrm>
          <a:prstGeom prst="rect">
            <a:avLst/>
          </a:prstGeom>
          <a:effectLst>
            <a:outerShdw blurRad="190500" dist="635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8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94149" y="233158"/>
            <a:ext cx="3391042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constructor - example</a:t>
            </a:r>
          </a:p>
        </p:txBody>
      </p:sp>
    </p:spTree>
    <p:extLst>
      <p:ext uri="{BB962C8B-B14F-4D97-AF65-F5344CB8AC3E}">
        <p14:creationId xmlns:p14="http://schemas.microsoft.com/office/powerpoint/2010/main" val="1643857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09234" y="1413037"/>
            <a:ext cx="5301015" cy="4927091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class</a:t>
            </a:r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private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length;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</a:p>
          <a:p>
            <a:pPr lvl="1" defTabSz="457200"/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Length</a:t>
            </a:r>
          </a:p>
          <a:p>
            <a:pPr lvl="1"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lvl="1"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get</a:t>
            </a:r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 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return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length; }</a:t>
            </a:r>
          </a:p>
          <a:p>
            <a:pPr lvl="1" defTabSz="457200"/>
            <a:endParaRPr lang="en-US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lvl="1" defTabSz="457200"/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set</a:t>
            </a:r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</a:p>
          <a:p>
            <a:pPr lvl="1" defTabSz="457200"/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lvl="1"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if</a:t>
            </a:r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value</a:t>
            </a:r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&gt; 0.0)</a:t>
            </a:r>
          </a:p>
          <a:p>
            <a:pPr lvl="1" defTabSz="457200"/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	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length = 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value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;</a:t>
            </a:r>
          </a:p>
          <a:p>
            <a:pPr lvl="1" defTabSz="457200"/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else</a:t>
            </a:r>
          </a:p>
          <a:p>
            <a:pPr lvl="1" defTabSz="457200"/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	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length = 0.0;</a:t>
            </a:r>
          </a:p>
          <a:p>
            <a:pPr lvl="1"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}</a:t>
            </a:r>
            <a:endParaRPr lang="en-US" dirty="0">
              <a:solidFill>
                <a:schemeClr val="accent1">
                  <a:lumMod val="40000"/>
                  <a:lumOff val="60000"/>
                </a:schemeClr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lvl="1"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  <a:p>
            <a:pPr marL="0" lvl="1"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80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09234" y="402496"/>
            <a:ext cx="1037223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Let’s define a “Property” instead,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81359" y="1406483"/>
            <a:ext cx="5548665" cy="1603104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</a:t>
            </a:r>
            <a:r>
              <a:rPr lang="en-US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myPyramid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new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();</a:t>
            </a:r>
          </a:p>
          <a:p>
            <a:pPr defTabSz="457200"/>
            <a:endParaRPr lang="en-US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myLength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</a:t>
            </a:r>
            <a:r>
              <a:rPr lang="en-US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myPyramid.Length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;</a:t>
            </a:r>
          </a:p>
          <a:p>
            <a:pPr defTabSz="457200"/>
            <a:endParaRPr lang="en-US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myPyramid.Length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-2.0;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9234" y="911375"/>
            <a:ext cx="1938691" cy="495108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Class definition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81360" y="911375"/>
            <a:ext cx="1510066" cy="495108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Client code</a:t>
            </a:r>
          </a:p>
        </p:txBody>
      </p:sp>
      <p:sp>
        <p:nvSpPr>
          <p:cNvPr id="2" name="Rectangle 1"/>
          <p:cNvSpPr/>
          <p:nvPr/>
        </p:nvSpPr>
        <p:spPr>
          <a:xfrm>
            <a:off x="6113585" y="3410042"/>
            <a:ext cx="5275868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From the user’s perspective (the client code), </a:t>
            </a:r>
          </a:p>
          <a:p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accessing the property Length feels like </a:t>
            </a:r>
          </a:p>
          <a:p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accessing an ordinary field</a:t>
            </a:r>
          </a:p>
          <a:p>
            <a:endParaRPr 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And the designer of the class can still implement</a:t>
            </a:r>
          </a:p>
          <a:p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“safeguarding” codes that handle silly input values</a:t>
            </a:r>
          </a:p>
        </p:txBody>
      </p:sp>
    </p:spTree>
    <p:extLst>
      <p:ext uri="{BB962C8B-B14F-4D97-AF65-F5344CB8AC3E}">
        <p14:creationId xmlns:p14="http://schemas.microsoft.com/office/powerpoint/2010/main" val="3544039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81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09234" y="601759"/>
            <a:ext cx="1037223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Use the “set” in the constructor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9234" y="1413037"/>
            <a:ext cx="11144449" cy="4650092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class</a:t>
            </a:r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private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length;</a:t>
            </a:r>
          </a:p>
          <a:p>
            <a:pPr defTabSz="457200"/>
            <a:endParaRPr lang="en-US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lvl="1" defTabSz="457200"/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Length</a:t>
            </a:r>
          </a:p>
          <a:p>
            <a:pPr lvl="1"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lvl="1"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...</a:t>
            </a:r>
          </a:p>
          <a:p>
            <a:pPr lvl="1"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  <a:p>
            <a:pPr lvl="1" defTabSz="457200"/>
            <a:endParaRPr lang="en-US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lvl="1" defTabSz="457200"/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Pyramid(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Point3d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position,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length,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width,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height)</a:t>
            </a:r>
          </a:p>
          <a:p>
            <a:pPr lvl="1"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  <a:endParaRPr lang="en-US" dirty="0">
              <a:solidFill>
                <a:srgbClr val="04CA7D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lvl="1"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...</a:t>
            </a:r>
          </a:p>
          <a:p>
            <a:pPr lvl="1"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Length = length</a:t>
            </a:r>
          </a:p>
          <a:p>
            <a:pPr lvl="1"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...</a:t>
            </a:r>
          </a:p>
          <a:p>
            <a:pPr lvl="1"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	</a:t>
            </a:r>
          </a:p>
          <a:p>
            <a:pPr marL="0" lvl="1"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123438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82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09234" y="487135"/>
            <a:ext cx="10372236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Public </a:t>
            </a:r>
            <a:r>
              <a:rPr lang="en-US" sz="3500" dirty="0">
                <a:latin typeface="Segoe UI" panose="020B0502040204020203" pitchFamily="34" charset="0"/>
                <a:cs typeface="Segoe UI" panose="020B0502040204020203" pitchFamily="34" charset="0"/>
              </a:rPr>
              <a:t>class vs.</a:t>
            </a:r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internal </a:t>
            </a:r>
            <a:r>
              <a:rPr lang="en-US" sz="3500" dirty="0">
                <a:latin typeface="Segoe UI" panose="020B0502040204020203" pitchFamily="34" charset="0"/>
                <a:cs typeface="Segoe UI" panose="020B0502040204020203" pitchFamily="34" charset="0"/>
              </a:rPr>
              <a:t>class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9232" y="2061621"/>
            <a:ext cx="11144449" cy="1326105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dirty="0">
                <a:solidFill>
                  <a:srgbClr val="F38F8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class</a:t>
            </a:r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MyGrasshopperComponent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: </a:t>
            </a:r>
            <a:r>
              <a:rPr lang="en-US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GH_Component</a:t>
            </a:r>
            <a:endParaRPr lang="en-US" dirty="0">
              <a:solidFill>
                <a:srgbClr val="04CA7D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...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9233" y="4436232"/>
            <a:ext cx="11144449" cy="1326105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class</a:t>
            </a:r>
            <a:r>
              <a:rPr lang="en-US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Pyramid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...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9232" y="1580240"/>
            <a:ext cx="103722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Segoe UI" panose="020B0502040204020203" pitchFamily="34" charset="0"/>
                <a:cs typeface="Segoe UI" panose="020B0502040204020203" pitchFamily="34" charset="0"/>
              </a:rPr>
              <a:t>Public classes can be used from outside of the library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9232" y="3973446"/>
            <a:ext cx="103722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Segoe UI" panose="020B0502040204020203" pitchFamily="34" charset="0"/>
                <a:cs typeface="Segoe UI" panose="020B0502040204020203" pitchFamily="34" charset="0"/>
              </a:rPr>
              <a:t>Internal classes can only be used within the library</a:t>
            </a:r>
          </a:p>
        </p:txBody>
      </p:sp>
    </p:spTree>
    <p:extLst>
      <p:ext uri="{BB962C8B-B14F-4D97-AF65-F5344CB8AC3E}">
        <p14:creationId xmlns:p14="http://schemas.microsoft.com/office/powerpoint/2010/main" val="2062172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" y="2918176"/>
            <a:ext cx="121919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Segoe UI" panose="020B0502040204020203" pitchFamily="34" charset="0"/>
                <a:cs typeface="Segoe UI" panose="020B0502040204020203" pitchFamily="34" charset="0"/>
              </a:rPr>
              <a:t>The </a:t>
            </a:r>
            <a:r>
              <a:rPr lang="en-US" sz="4000" dirty="0">
                <a:solidFill>
                  <a:srgbClr val="F4A16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“parametric” </a:t>
            </a:r>
            <a:r>
              <a:rPr lang="en-US" sz="4000" dirty="0">
                <a:latin typeface="Segoe UI" panose="020B0502040204020203" pitchFamily="34" charset="0"/>
                <a:cs typeface="Segoe UI" panose="020B0502040204020203" pitchFamily="34" charset="0"/>
              </a:rPr>
              <a:t>engine</a:t>
            </a:r>
          </a:p>
          <a:p>
            <a:pPr algn="ctr"/>
            <a:r>
              <a:rPr lang="en-US" sz="4000" dirty="0">
                <a:latin typeface="Segoe UI" panose="020B0502040204020203" pitchFamily="34" charset="0"/>
                <a:cs typeface="Segoe UI" panose="020B0502040204020203" pitchFamily="34" charset="0"/>
              </a:rPr>
              <a:t>of Grasshopper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212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" y="2918176"/>
            <a:ext cx="12191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F4A16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Forward-Propagating </a:t>
            </a:r>
            <a:r>
              <a:rPr lang="en-US" sz="4000" dirty="0">
                <a:latin typeface="Segoe UI" panose="020B0502040204020203" pitchFamily="34" charset="0"/>
                <a:cs typeface="Segoe UI" panose="020B0502040204020203" pitchFamily="34" charset="0"/>
              </a:rPr>
              <a:t>Parametric Model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65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25714" y="414165"/>
            <a:ext cx="179097" cy="462505"/>
          </a:xfrm>
          <a:prstGeom prst="rect">
            <a:avLst/>
          </a:prstGeom>
          <a:noFill/>
          <a:effectLst>
            <a:outerShdw blurRad="152400" dist="635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85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916358" y="2990012"/>
            <a:ext cx="10321183" cy="1526160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GhcAverage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ghcAverage1 = 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new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GhcAverage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(...)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ghcAverage1.RegisterInputParams(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pManager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ghcAverage1.RegisterOutputParams(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pManager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...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ghcAverage1.SolveInstance(DA)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16359" y="2464126"/>
            <a:ext cx="9751641" cy="510497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19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Behind-the-scene: How </a:t>
            </a:r>
            <a:r>
              <a:rPr lang="en-US" sz="19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Grassshopper</a:t>
            </a:r>
            <a:r>
              <a:rPr lang="en-US" sz="19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creates the custom component we defined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16358" y="4724108"/>
            <a:ext cx="10321183" cy="1526160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GhcAverage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ghcAverage2 = 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new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GhcAverage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()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ghcAverage2.RegisterInputParams(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pManager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ghcAverage2.RegisterOutputParams(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pManager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...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ghcAverage2.SolveInstance(DA)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359" y="343588"/>
            <a:ext cx="9751642" cy="1957859"/>
          </a:xfrm>
          <a:prstGeom prst="rect">
            <a:avLst/>
          </a:prstGeom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359" y="342969"/>
            <a:ext cx="9751642" cy="195785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359" y="340401"/>
            <a:ext cx="9751642" cy="195785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358" y="337833"/>
            <a:ext cx="9751642" cy="1957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910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" y="2928453"/>
            <a:ext cx="12191999" cy="1169551"/>
          </a:xfrm>
          <a:prstGeom prst="rect">
            <a:avLst/>
          </a:prstGeom>
          <a:noFill/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Inheritance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86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383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45415" y="967876"/>
            <a:ext cx="5783368" cy="2187879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16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class</a:t>
            </a:r>
            <a:r>
              <a:rPr lang="en-US" sz="16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LandAnimal</a:t>
            </a:r>
            <a:endParaRPr lang="en-US" sz="1600" dirty="0">
              <a:solidFill>
                <a:srgbClr val="04CA7D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6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string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Name;</a:t>
            </a:r>
          </a:p>
          <a:p>
            <a:pPr defTabSz="457200"/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6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Weight;</a:t>
            </a:r>
          </a:p>
          <a:p>
            <a:pPr defTabSz="457200"/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6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protected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int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legCount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;</a:t>
            </a:r>
          </a:p>
          <a:p>
            <a:pPr defTabSz="457200"/>
            <a:endParaRPr lang="en-US" sz="16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6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protected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void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eat() {...}</a:t>
            </a:r>
          </a:p>
          <a:p>
            <a:pPr defTabSz="457200"/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45414" y="441990"/>
            <a:ext cx="1753629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 err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LandAnimal</a:t>
            </a:r>
            <a:endParaRPr lang="en-US" sz="2000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87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94641" y="4080654"/>
            <a:ext cx="5301358" cy="1449216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16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class</a:t>
            </a:r>
            <a:r>
              <a:rPr lang="en-US" sz="16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Dog</a:t>
            </a:r>
            <a:r>
              <a:rPr lang="en-US" sz="16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:</a:t>
            </a:r>
            <a:r>
              <a:rPr lang="en-US" sz="16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LandAnimal</a:t>
            </a:r>
            <a:endParaRPr lang="en-US" sz="1600" dirty="0">
              <a:solidFill>
                <a:srgbClr val="04CA7D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6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string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breed;</a:t>
            </a:r>
          </a:p>
          <a:p>
            <a:pPr defTabSz="457200"/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6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void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bark() {...}</a:t>
            </a:r>
          </a:p>
          <a:p>
            <a:pPr defTabSz="457200"/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94640" y="3554768"/>
            <a:ext cx="846317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395825" y="4080654"/>
            <a:ext cx="5265916" cy="1449216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16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class</a:t>
            </a:r>
            <a:r>
              <a:rPr lang="en-US" sz="16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Human</a:t>
            </a:r>
            <a:r>
              <a:rPr lang="en-US" sz="16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:</a:t>
            </a:r>
            <a:r>
              <a:rPr lang="en-US" sz="16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LandAnimal</a:t>
            </a:r>
            <a:endParaRPr lang="en-US" sz="1600" dirty="0">
              <a:solidFill>
                <a:srgbClr val="04CA7D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6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16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string</a:t>
            </a:r>
            <a:r>
              <a:rPr lang="en-US" sz="16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Nationality;</a:t>
            </a:r>
          </a:p>
          <a:p>
            <a:pPr defTabSz="457200"/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6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void</a:t>
            </a:r>
            <a:r>
              <a:rPr lang="en-US" sz="16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ChangeNationality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() {...}</a:t>
            </a:r>
            <a:endParaRPr lang="en-US" sz="1600" dirty="0">
              <a:solidFill>
                <a:srgbClr val="92D050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395824" y="3554768"/>
            <a:ext cx="1204279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Human</a:t>
            </a:r>
          </a:p>
        </p:txBody>
      </p:sp>
      <p:cxnSp>
        <p:nvCxnSpPr>
          <p:cNvPr id="3" name="Straight Arrow Connector 2"/>
          <p:cNvCxnSpPr/>
          <p:nvPr/>
        </p:nvCxnSpPr>
        <p:spPr>
          <a:xfrm flipH="1">
            <a:off x="4068319" y="3218241"/>
            <a:ext cx="1166496" cy="772298"/>
          </a:xfrm>
          <a:prstGeom prst="straightConnector1">
            <a:avLst/>
          </a:prstGeom>
          <a:ln w="57150">
            <a:solidFill>
              <a:srgbClr val="FFC000"/>
            </a:solidFill>
            <a:headEnd type="arrow" w="med" len="med"/>
            <a:tailEnd type="none" w="med" len="med"/>
          </a:ln>
          <a:effectLst>
            <a:outerShdw blurRad="1524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7708605" y="3209294"/>
            <a:ext cx="999460" cy="781245"/>
          </a:xfrm>
          <a:prstGeom prst="straightConnector1">
            <a:avLst/>
          </a:prstGeom>
          <a:ln w="57150">
            <a:solidFill>
              <a:srgbClr val="FFC000"/>
            </a:solidFill>
            <a:headEnd type="arrow" w="med" len="med"/>
            <a:tailEnd type="none" w="med" len="med"/>
          </a:ln>
          <a:effectLst>
            <a:outerShdw blurRad="1524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931196" y="3347680"/>
            <a:ext cx="1191032" cy="477054"/>
          </a:xfrm>
          <a:prstGeom prst="rect">
            <a:avLst/>
          </a:prstGeom>
          <a:noFill/>
          <a:effectLst>
            <a:outerShdw blurRad="152400" dist="635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2500" b="1" dirty="0">
                <a:solidFill>
                  <a:srgbClr val="FFC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Inherit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844722" y="3347680"/>
            <a:ext cx="1191032" cy="477054"/>
          </a:xfrm>
          <a:prstGeom prst="rect">
            <a:avLst/>
          </a:prstGeom>
          <a:noFill/>
          <a:effectLst>
            <a:outerShdw blurRad="152400" dist="635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2500" b="1" dirty="0">
                <a:solidFill>
                  <a:srgbClr val="FFC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Inherit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0" y="5712633"/>
            <a:ext cx="1219199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All </a:t>
            </a:r>
            <a:r>
              <a:rPr lang="en-US" sz="2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public</a:t>
            </a:r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 and </a:t>
            </a:r>
            <a:r>
              <a:rPr lang="en-US" sz="2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protected</a:t>
            </a:r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 (but not </a:t>
            </a:r>
            <a:r>
              <a:rPr lang="en-US" sz="2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private</a:t>
            </a:r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) members of </a:t>
            </a:r>
            <a:r>
              <a:rPr lang="en-US" sz="2500" dirty="0" err="1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LandAnimal</a:t>
            </a:r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 will </a:t>
            </a:r>
          </a:p>
          <a:p>
            <a:pPr algn="ctr"/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automatically be added to </a:t>
            </a:r>
            <a:r>
              <a:rPr lang="en-US" sz="2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Dog</a:t>
            </a:r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 (and </a:t>
            </a:r>
            <a:r>
              <a:rPr lang="en-US" sz="2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Human</a:t>
            </a:r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)</a:t>
            </a:r>
            <a:r>
              <a:rPr lang="en-US" sz="2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class definition</a:t>
            </a:r>
          </a:p>
        </p:txBody>
      </p:sp>
    </p:spTree>
    <p:extLst>
      <p:ext uri="{BB962C8B-B14F-4D97-AF65-F5344CB8AC3E}">
        <p14:creationId xmlns:p14="http://schemas.microsoft.com/office/powerpoint/2010/main" val="1648504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8" grpId="0"/>
      <p:bldP spid="19" grpId="0"/>
      <p:bldP spid="13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175824" y="1208936"/>
            <a:ext cx="1753629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 err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LandAnimal</a:t>
            </a:r>
            <a:endParaRPr lang="en-US" sz="2000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88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412590" y="2596923"/>
            <a:ext cx="5265916" cy="1449216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16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class</a:t>
            </a:r>
            <a:r>
              <a:rPr lang="en-US" sz="16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Human</a:t>
            </a:r>
            <a:r>
              <a:rPr lang="en-US" sz="16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:</a:t>
            </a:r>
            <a:r>
              <a:rPr lang="en-US" sz="16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LandAnimal</a:t>
            </a:r>
            <a:endParaRPr lang="en-US" sz="1600" dirty="0">
              <a:solidFill>
                <a:srgbClr val="04CA7D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6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16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string</a:t>
            </a:r>
            <a:r>
              <a:rPr lang="en-US" sz="16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Nationality;</a:t>
            </a:r>
          </a:p>
          <a:p>
            <a:pPr defTabSz="457200"/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6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void</a:t>
            </a:r>
            <a:r>
              <a:rPr lang="en-US" sz="16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ChangeNationality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() {...}</a:t>
            </a:r>
            <a:endParaRPr lang="en-US" sz="1600" dirty="0">
              <a:solidFill>
                <a:srgbClr val="92D050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412590" y="2071037"/>
            <a:ext cx="1204279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Human</a:t>
            </a:r>
          </a:p>
        </p:txBody>
      </p:sp>
      <p:cxnSp>
        <p:nvCxnSpPr>
          <p:cNvPr id="12" name="Straight Arrow Connector 11"/>
          <p:cNvCxnSpPr>
            <a:endCxn id="9" idx="0"/>
          </p:cNvCxnSpPr>
          <p:nvPr/>
        </p:nvCxnSpPr>
        <p:spPr>
          <a:xfrm flipH="1">
            <a:off x="6045548" y="1724194"/>
            <a:ext cx="7092" cy="872729"/>
          </a:xfrm>
          <a:prstGeom prst="straightConnector1">
            <a:avLst/>
          </a:prstGeom>
          <a:ln w="57150">
            <a:solidFill>
              <a:srgbClr val="FFC000"/>
            </a:solidFill>
            <a:headEnd type="arrow" w="med" len="med"/>
            <a:tailEnd type="none" w="med" len="med"/>
          </a:ln>
          <a:effectLst>
            <a:outerShdw blurRad="1524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09329" y="4845287"/>
            <a:ext cx="5301358" cy="1449216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16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class</a:t>
            </a:r>
            <a:r>
              <a:rPr lang="en-US" sz="16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Architect</a:t>
            </a:r>
            <a:r>
              <a:rPr lang="en-US" sz="16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:</a:t>
            </a:r>
            <a:r>
              <a:rPr lang="en-US" sz="16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Human</a:t>
            </a:r>
          </a:p>
          <a:p>
            <a:pPr defTabSz="457200"/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6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string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ArchitectLicenseID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;</a:t>
            </a:r>
          </a:p>
          <a:p>
            <a:pPr defTabSz="457200"/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6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void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Design() {...}</a:t>
            </a:r>
          </a:p>
          <a:p>
            <a:pPr defTabSz="457200"/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9329" y="4319401"/>
            <a:ext cx="1376172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Architect</a:t>
            </a:r>
          </a:p>
        </p:txBody>
      </p:sp>
      <p:cxnSp>
        <p:nvCxnSpPr>
          <p:cNvPr id="18" name="Straight Arrow Connector 17"/>
          <p:cNvCxnSpPr/>
          <p:nvPr/>
        </p:nvCxnSpPr>
        <p:spPr>
          <a:xfrm flipH="1">
            <a:off x="3264189" y="4069929"/>
            <a:ext cx="1402671" cy="775358"/>
          </a:xfrm>
          <a:prstGeom prst="straightConnector1">
            <a:avLst/>
          </a:prstGeom>
          <a:ln w="57150">
            <a:solidFill>
              <a:srgbClr val="FFC000"/>
            </a:solidFill>
            <a:headEnd type="arrow" w="med" len="med"/>
            <a:tailEnd type="none" w="med" len="med"/>
          </a:ln>
          <a:effectLst>
            <a:outerShdw blurRad="1524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6371412" y="4887237"/>
            <a:ext cx="5301358" cy="1449216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16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class</a:t>
            </a:r>
            <a:r>
              <a:rPr lang="en-US" sz="16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Engineer</a:t>
            </a:r>
            <a:r>
              <a:rPr lang="en-US" sz="16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:</a:t>
            </a:r>
            <a:r>
              <a:rPr lang="en-US" sz="16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Human</a:t>
            </a:r>
          </a:p>
          <a:p>
            <a:pPr defTabSz="457200"/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6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string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EngineerLicenseID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;</a:t>
            </a:r>
          </a:p>
          <a:p>
            <a:pPr defTabSz="457200"/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6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void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BuildRobot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() {...}</a:t>
            </a:r>
          </a:p>
          <a:p>
            <a:pPr defTabSz="457200"/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371412" y="4361894"/>
            <a:ext cx="1376172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Engineer</a:t>
            </a:r>
          </a:p>
        </p:txBody>
      </p:sp>
      <p:cxnSp>
        <p:nvCxnSpPr>
          <p:cNvPr id="26" name="Straight Arrow Connector 25"/>
          <p:cNvCxnSpPr/>
          <p:nvPr/>
        </p:nvCxnSpPr>
        <p:spPr>
          <a:xfrm>
            <a:off x="7974419" y="4069929"/>
            <a:ext cx="978189" cy="807218"/>
          </a:xfrm>
          <a:prstGeom prst="straightConnector1">
            <a:avLst/>
          </a:prstGeom>
          <a:ln w="57150">
            <a:solidFill>
              <a:srgbClr val="FFC000"/>
            </a:solidFill>
            <a:headEnd type="arrow" w="med" len="med"/>
            <a:tailEnd type="none" w="med" len="med"/>
          </a:ln>
          <a:effectLst>
            <a:outerShdw blurRad="1524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17395" y="243112"/>
            <a:ext cx="8498930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Inheritance can be indirect and multi-level</a:t>
            </a:r>
          </a:p>
        </p:txBody>
      </p:sp>
    </p:spTree>
    <p:extLst>
      <p:ext uri="{BB962C8B-B14F-4D97-AF65-F5344CB8AC3E}">
        <p14:creationId xmlns:p14="http://schemas.microsoft.com/office/powerpoint/2010/main" val="2305759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24" grpId="0" animBg="1"/>
      <p:bldP spid="25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124831" y="2772964"/>
            <a:ext cx="2030673" cy="602830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500" dirty="0" err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LandAnimal</a:t>
            </a:r>
            <a:endParaRPr lang="en-US" sz="2500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89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8653577" y="4064979"/>
            <a:ext cx="965498" cy="602830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5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Dog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32065" y="746968"/>
            <a:ext cx="47209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Some terminologies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9136326" y="3474760"/>
            <a:ext cx="1" cy="549753"/>
          </a:xfrm>
          <a:prstGeom prst="straightConnector1">
            <a:avLst/>
          </a:prstGeom>
          <a:ln w="57150">
            <a:solidFill>
              <a:srgbClr val="FFC000"/>
            </a:solidFill>
            <a:headEnd type="arrow" w="med" len="med"/>
            <a:tailEnd type="none" w="med" len="med"/>
          </a:ln>
          <a:effectLst>
            <a:outerShdw blurRad="1524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775636" y="2588985"/>
            <a:ext cx="7442792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500" i="1" dirty="0">
                <a:latin typeface="Segoe UI" panose="020B0502040204020203" pitchFamily="34" charset="0"/>
                <a:cs typeface="Segoe UI" panose="020B0502040204020203" pitchFamily="34" charset="0"/>
              </a:rPr>
              <a:t>Dog </a:t>
            </a:r>
            <a:r>
              <a:rPr lang="en-US" sz="2500" b="1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inherits</a:t>
            </a:r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500" i="1" dirty="0" err="1">
                <a:latin typeface="Segoe UI" panose="020B0502040204020203" pitchFamily="34" charset="0"/>
                <a:cs typeface="Segoe UI" panose="020B0502040204020203" pitchFamily="34" charset="0"/>
              </a:rPr>
              <a:t>LandAnimal</a:t>
            </a:r>
            <a:endParaRPr lang="en-US" sz="2500" i="1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500" i="1" dirty="0">
                <a:latin typeface="Segoe UI" panose="020B0502040204020203" pitchFamily="34" charset="0"/>
                <a:cs typeface="Segoe UI" panose="020B0502040204020203" pitchFamily="34" charset="0"/>
              </a:rPr>
              <a:t>Dog</a:t>
            </a:r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 is </a:t>
            </a:r>
            <a:r>
              <a:rPr lang="en-US" sz="2500" b="1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derived</a:t>
            </a:r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 from </a:t>
            </a:r>
            <a:r>
              <a:rPr lang="en-US" sz="2500" i="1" dirty="0" err="1">
                <a:latin typeface="Segoe UI" panose="020B0502040204020203" pitchFamily="34" charset="0"/>
                <a:cs typeface="Segoe UI" panose="020B0502040204020203" pitchFamily="34" charset="0"/>
              </a:rPr>
              <a:t>LandAnimal</a:t>
            </a:r>
            <a:endParaRPr lang="en-US" sz="2500" i="1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500" i="1" dirty="0" err="1">
                <a:latin typeface="Segoe UI" panose="020B0502040204020203" pitchFamily="34" charset="0"/>
                <a:cs typeface="Segoe UI" panose="020B0502040204020203" pitchFamily="34" charset="0"/>
              </a:rPr>
              <a:t>LandAnimal</a:t>
            </a:r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 is the </a:t>
            </a:r>
            <a:r>
              <a:rPr lang="en-US" sz="2500" b="1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parent</a:t>
            </a:r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500" b="1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class</a:t>
            </a:r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 of </a:t>
            </a:r>
            <a:r>
              <a:rPr lang="en-US" sz="2500" i="1" dirty="0">
                <a:latin typeface="Segoe UI" panose="020B0502040204020203" pitchFamily="34" charset="0"/>
                <a:cs typeface="Segoe UI" panose="020B0502040204020203" pitchFamily="34" charset="0"/>
              </a:rPr>
              <a:t>Dog</a:t>
            </a:r>
          </a:p>
          <a:p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                                  </a:t>
            </a:r>
            <a:r>
              <a:rPr lang="en-US" sz="2500" b="1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base class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500" i="1" dirty="0">
                <a:latin typeface="Segoe UI" panose="020B0502040204020203" pitchFamily="34" charset="0"/>
                <a:cs typeface="Segoe UI" panose="020B0502040204020203" pitchFamily="34" charset="0"/>
              </a:rPr>
              <a:t>Dog</a:t>
            </a:r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 is a </a:t>
            </a:r>
            <a:r>
              <a:rPr lang="en-US" sz="2500" b="1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child</a:t>
            </a:r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500" b="1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class</a:t>
            </a:r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 of </a:t>
            </a:r>
            <a:r>
              <a:rPr lang="en-US" sz="2500" i="1" dirty="0" err="1">
                <a:latin typeface="Segoe UI" panose="020B0502040204020203" pitchFamily="34" charset="0"/>
                <a:cs typeface="Segoe UI" panose="020B0502040204020203" pitchFamily="34" charset="0"/>
              </a:rPr>
              <a:t>LandAnimal</a:t>
            </a:r>
            <a:endParaRPr lang="en-US" sz="2500" i="1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               </a:t>
            </a:r>
            <a:r>
              <a:rPr lang="en-US" sz="2500" b="1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derived class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500" dirty="0">
              <a:solidFill>
                <a:srgbClr val="92D05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5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3130229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4149" y="759044"/>
            <a:ext cx="11266562" cy="4665481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using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...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</a:p>
          <a:p>
            <a:pPr defTabSz="457200"/>
            <a:endParaRPr lang="en-US" sz="1700" dirty="0">
              <a:solidFill>
                <a:schemeClr val="accent1">
                  <a:lumMod val="40000"/>
                  <a:lumOff val="60000"/>
                </a:schemeClr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namespace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Workshop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 class 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MyFirstGrasshopperComponent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: 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GH_Component</a:t>
            </a:r>
            <a:endParaRPr lang="en-US" sz="1700" dirty="0">
              <a:solidFill>
                <a:srgbClr val="04CA7D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{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 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MyFirstGrasshopperComponent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()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: 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base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</a:t>
            </a:r>
            <a:r>
              <a:rPr lang="vi-VN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Construct Point</a:t>
            </a:r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</a:p>
          <a:p>
            <a:pPr defTabSz="457200"/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       "</a:t>
            </a:r>
            <a:r>
              <a:rPr lang="vi-VN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Pt</a:t>
            </a:r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       </a:t>
            </a:r>
            <a:r>
              <a:rPr lang="en-US" sz="1700" dirty="0">
                <a:solidFill>
                  <a:srgbClr val="FFFF0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</a:t>
            </a:r>
            <a:r>
              <a:rPr lang="vi-VN" sz="1600" dirty="0">
                <a:solidFill>
                  <a:srgbClr val="FFFF0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Construct a point from (xzy)</a:t>
            </a:r>
            <a:r>
              <a:rPr lang="en-US" sz="1600" dirty="0">
                <a:solidFill>
                  <a:srgbClr val="FFFF0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coordinates"</a:t>
            </a:r>
            <a:r>
              <a:rPr lang="en-US" sz="16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endParaRPr lang="en-US" sz="1600" dirty="0">
              <a:solidFill>
                <a:srgbClr val="F4A16F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       "Category"</a:t>
            </a:r>
            <a:r>
              <a:rPr lang="vi-VN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</a:p>
          <a:p>
            <a:pPr defTabSz="457200"/>
            <a:r>
              <a:rPr lang="vi-VN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            </a:t>
            </a:r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"Subcategory"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{ }</a:t>
            </a:r>
          </a:p>
          <a:p>
            <a:pPr defTabSz="457200"/>
            <a:endParaRPr lang="en-US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...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}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9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7283" y="2421300"/>
            <a:ext cx="4643223" cy="3614118"/>
          </a:xfrm>
          <a:prstGeom prst="rect">
            <a:avLst/>
          </a:prstGeom>
          <a:effectLst>
            <a:outerShdw blurRad="190500" dist="635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394149" y="233158"/>
            <a:ext cx="3391042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constructor - example</a:t>
            </a:r>
          </a:p>
        </p:txBody>
      </p:sp>
    </p:spTree>
    <p:extLst>
      <p:ext uri="{BB962C8B-B14F-4D97-AF65-F5344CB8AC3E}">
        <p14:creationId xmlns:p14="http://schemas.microsoft.com/office/powerpoint/2010/main" val="1612054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90</a:t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" y="3147747"/>
            <a:ext cx="12191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Example: </a:t>
            </a:r>
            <a:r>
              <a:rPr lang="en-US" sz="4000" dirty="0">
                <a:latin typeface="Segoe UI" panose="020B0502040204020203" pitchFamily="34" charset="0"/>
                <a:cs typeface="Segoe UI" panose="020B0502040204020203" pitchFamily="34" charset="0"/>
              </a:rPr>
              <a:t>Class inheritance in </a:t>
            </a:r>
            <a:r>
              <a:rPr lang="en-US" sz="4000" dirty="0" err="1">
                <a:latin typeface="Segoe UI" panose="020B0502040204020203" pitchFamily="34" charset="0"/>
                <a:cs typeface="Segoe UI" panose="020B0502040204020203" pitchFamily="34" charset="0"/>
              </a:rPr>
              <a:t>RhinoCommon</a:t>
            </a:r>
            <a:endParaRPr lang="en-US" sz="40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8307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91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916174" y="1401660"/>
            <a:ext cx="1370620" cy="679774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3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Curve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67779" y="4563654"/>
            <a:ext cx="2079458" cy="679774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3000" dirty="0" err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LineCurve</a:t>
            </a:r>
            <a:endParaRPr lang="en-US" sz="3000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42141" y="4563654"/>
            <a:ext cx="1918687" cy="679774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3000" dirty="0" err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ArcCurve</a:t>
            </a:r>
            <a:endParaRPr lang="en-US" sz="3000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38011" y="4563654"/>
            <a:ext cx="2372342" cy="679774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3000" dirty="0" err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NurbsCurve</a:t>
            </a:r>
            <a:endParaRPr lang="en-US" sz="3000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887536" y="4563654"/>
            <a:ext cx="2054648" cy="679774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3000" dirty="0" err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PolyCurve</a:t>
            </a:r>
            <a:endParaRPr lang="en-US" sz="3000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547931" y="1049050"/>
            <a:ext cx="4592924" cy="1246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dirty="0">
                <a:latin typeface="Consolas" panose="020B0609020204030204" pitchFamily="49" charset="0"/>
                <a:cs typeface="Consolas" panose="020B0609020204030204" pitchFamily="49" charset="0"/>
              </a:rPr>
              <a:t>Degree, Dimension, Domain</a:t>
            </a:r>
          </a:p>
          <a:p>
            <a:r>
              <a:rPr lang="en-US" sz="2500" dirty="0" err="1">
                <a:latin typeface="Consolas" panose="020B0609020204030204" pitchFamily="49" charset="0"/>
                <a:cs typeface="Consolas" panose="020B0609020204030204" pitchFamily="49" charset="0"/>
              </a:rPr>
              <a:t>ClosestPoint</a:t>
            </a:r>
            <a:r>
              <a:rPr lang="en-US" sz="2500" dirty="0"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  <a:p>
            <a:r>
              <a:rPr lang="en-US" sz="2500" dirty="0" err="1">
                <a:latin typeface="Consolas" panose="020B0609020204030204" pitchFamily="49" charset="0"/>
                <a:cs typeface="Consolas" panose="020B0609020204030204" pitchFamily="49" charset="0"/>
              </a:rPr>
              <a:t>PointAt</a:t>
            </a:r>
            <a:r>
              <a:rPr lang="en-US" sz="2500" dirty="0"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 flipH="1">
            <a:off x="2047106" y="2295545"/>
            <a:ext cx="2290978" cy="2177600"/>
          </a:xfrm>
          <a:prstGeom prst="straightConnector1">
            <a:avLst/>
          </a:prstGeom>
          <a:ln w="57150">
            <a:solidFill>
              <a:srgbClr val="FFC000"/>
            </a:solidFill>
            <a:headEnd type="arrow" w="med" len="med"/>
            <a:tailEnd type="none" w="med" len="med"/>
          </a:ln>
          <a:effectLst>
            <a:outerShdw blurRad="1524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4599221" y="2295545"/>
            <a:ext cx="2264" cy="2177600"/>
          </a:xfrm>
          <a:prstGeom prst="straightConnector1">
            <a:avLst/>
          </a:prstGeom>
          <a:ln w="57150">
            <a:solidFill>
              <a:srgbClr val="FFC000"/>
            </a:solidFill>
            <a:headEnd type="arrow" w="med" len="med"/>
            <a:tailEnd type="none" w="med" len="med"/>
          </a:ln>
          <a:effectLst>
            <a:outerShdw blurRad="1524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4862622" y="2295545"/>
            <a:ext cx="2293241" cy="2177600"/>
          </a:xfrm>
          <a:prstGeom prst="straightConnector1">
            <a:avLst/>
          </a:prstGeom>
          <a:ln w="57150">
            <a:solidFill>
              <a:srgbClr val="FFC000"/>
            </a:solidFill>
            <a:headEnd type="arrow" w="med" len="med"/>
            <a:tailEnd type="none" w="med" len="med"/>
          </a:ln>
          <a:effectLst>
            <a:outerShdw blurRad="1524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5167423" y="2295545"/>
            <a:ext cx="4625163" cy="2177600"/>
          </a:xfrm>
          <a:prstGeom prst="straightConnector1">
            <a:avLst/>
          </a:prstGeom>
          <a:ln w="57150">
            <a:solidFill>
              <a:srgbClr val="FFC000"/>
            </a:solidFill>
            <a:headEnd type="arrow" w="med" len="med"/>
            <a:tailEnd type="none" w="med" len="med"/>
          </a:ln>
          <a:effectLst>
            <a:outerShdw blurRad="1524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1704192" y="5333937"/>
            <a:ext cx="889987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dirty="0">
                <a:latin typeface="Consolas" panose="020B0609020204030204" pitchFamily="49" charset="0"/>
                <a:cs typeface="Consolas" panose="020B0609020204030204" pitchFamily="49" charset="0"/>
              </a:rPr>
              <a:t>Line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038011" y="5380103"/>
            <a:ext cx="2829621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dirty="0">
                <a:latin typeface="Consolas" panose="020B0609020204030204" pitchFamily="49" charset="0"/>
                <a:cs typeface="Consolas" panose="020B0609020204030204" pitchFamily="49" charset="0"/>
              </a:rPr>
              <a:t>Points</a:t>
            </a:r>
          </a:p>
          <a:p>
            <a:r>
              <a:rPr lang="en-US" sz="2500" dirty="0" err="1">
                <a:latin typeface="Consolas" panose="020B0609020204030204" pitchFamily="49" charset="0"/>
                <a:cs typeface="Consolas" panose="020B0609020204030204" pitchFamily="49" charset="0"/>
              </a:rPr>
              <a:t>Reparametrize</a:t>
            </a:r>
            <a:r>
              <a:rPr lang="en-US" sz="2500" dirty="0"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</p:txBody>
      </p:sp>
    </p:spTree>
    <p:extLst>
      <p:ext uri="{BB962C8B-B14F-4D97-AF65-F5344CB8AC3E}">
        <p14:creationId xmlns:p14="http://schemas.microsoft.com/office/powerpoint/2010/main" val="3527015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3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92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591209" y="3888765"/>
            <a:ext cx="1370620" cy="679774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3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Curve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11751" y="5531218"/>
            <a:ext cx="2079458" cy="679774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3000" dirty="0" err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LineCurve</a:t>
            </a:r>
            <a:endParaRPr lang="en-US" sz="3000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34395" y="5540027"/>
            <a:ext cx="1918687" cy="679774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3000" dirty="0" err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ArcCurve</a:t>
            </a:r>
            <a:endParaRPr lang="en-US" sz="3000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66809" y="5554332"/>
            <a:ext cx="2372342" cy="679774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3000" dirty="0" err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NurbsCurve</a:t>
            </a:r>
            <a:endParaRPr lang="en-US" sz="3000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52878" y="5563552"/>
            <a:ext cx="2054648" cy="679774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3000" dirty="0" err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PolyCurve</a:t>
            </a:r>
            <a:endParaRPr lang="en-US" sz="3000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2" name="Straight Arrow Connector 11"/>
          <p:cNvCxnSpPr>
            <a:endCxn id="5" idx="0"/>
          </p:cNvCxnSpPr>
          <p:nvPr/>
        </p:nvCxnSpPr>
        <p:spPr>
          <a:xfrm flipH="1">
            <a:off x="1551480" y="4678326"/>
            <a:ext cx="1282915" cy="852892"/>
          </a:xfrm>
          <a:prstGeom prst="straightConnector1">
            <a:avLst/>
          </a:prstGeom>
          <a:ln w="57150">
            <a:solidFill>
              <a:srgbClr val="FFC000"/>
            </a:solidFill>
            <a:headEnd type="arrow" w="med" len="med"/>
            <a:tailEnd type="none" w="med" len="med"/>
          </a:ln>
          <a:effectLst>
            <a:outerShdw blurRad="1524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endCxn id="6" idx="0"/>
          </p:cNvCxnSpPr>
          <p:nvPr/>
        </p:nvCxnSpPr>
        <p:spPr>
          <a:xfrm>
            <a:off x="3125972" y="4581706"/>
            <a:ext cx="667767" cy="958321"/>
          </a:xfrm>
          <a:prstGeom prst="straightConnector1">
            <a:avLst/>
          </a:prstGeom>
          <a:ln w="57150">
            <a:solidFill>
              <a:srgbClr val="FFC000"/>
            </a:solidFill>
            <a:headEnd type="arrow" w="med" len="med"/>
            <a:tailEnd type="none" w="med" len="med"/>
          </a:ln>
          <a:effectLst>
            <a:outerShdw blurRad="1524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endCxn id="7" idx="0"/>
          </p:cNvCxnSpPr>
          <p:nvPr/>
        </p:nvCxnSpPr>
        <p:spPr>
          <a:xfrm>
            <a:off x="3593805" y="4678326"/>
            <a:ext cx="2559175" cy="876006"/>
          </a:xfrm>
          <a:prstGeom prst="straightConnector1">
            <a:avLst/>
          </a:prstGeom>
          <a:ln w="57150">
            <a:solidFill>
              <a:srgbClr val="FFC000"/>
            </a:solidFill>
            <a:headEnd type="arrow" w="med" len="med"/>
            <a:tailEnd type="none" w="med" len="med"/>
          </a:ln>
          <a:effectLst>
            <a:outerShdw blurRad="1524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endCxn id="8" idx="0"/>
          </p:cNvCxnSpPr>
          <p:nvPr/>
        </p:nvCxnSpPr>
        <p:spPr>
          <a:xfrm>
            <a:off x="4040372" y="4563800"/>
            <a:ext cx="4539830" cy="999752"/>
          </a:xfrm>
          <a:prstGeom prst="straightConnector1">
            <a:avLst/>
          </a:prstGeom>
          <a:ln w="57150">
            <a:solidFill>
              <a:srgbClr val="FFC000"/>
            </a:solidFill>
            <a:headEnd type="arrow" w="med" len="med"/>
            <a:tailEnd type="none" w="med" len="med"/>
          </a:ln>
          <a:effectLst>
            <a:outerShdw blurRad="1524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4614356" y="2210345"/>
            <a:ext cx="2865966" cy="679774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3000" dirty="0" err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GeometryBase</a:t>
            </a:r>
            <a:endParaRPr lang="en-US" sz="3000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939356" y="3901932"/>
            <a:ext cx="1370620" cy="679774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3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Mesh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925960" y="3888765"/>
            <a:ext cx="1370620" cy="679774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3000" dirty="0" err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Brep</a:t>
            </a:r>
            <a:endParaRPr lang="en-US" sz="3000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020846" y="3884026"/>
            <a:ext cx="1735750" cy="679774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3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Surface</a:t>
            </a:r>
          </a:p>
        </p:txBody>
      </p:sp>
      <p:cxnSp>
        <p:nvCxnSpPr>
          <p:cNvPr id="29" name="Straight Arrow Connector 28"/>
          <p:cNvCxnSpPr>
            <a:endCxn id="28" idx="0"/>
          </p:cNvCxnSpPr>
          <p:nvPr/>
        </p:nvCxnSpPr>
        <p:spPr>
          <a:xfrm>
            <a:off x="7480322" y="2929306"/>
            <a:ext cx="2408399" cy="954720"/>
          </a:xfrm>
          <a:prstGeom prst="straightConnector1">
            <a:avLst/>
          </a:prstGeom>
          <a:ln w="57150">
            <a:solidFill>
              <a:srgbClr val="FFC000"/>
            </a:solidFill>
            <a:headEnd type="arrow" w="med" len="med"/>
            <a:tailEnd type="none" w="med" len="med"/>
          </a:ln>
          <a:effectLst>
            <a:outerShdw blurRad="1524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>
            <a:endCxn id="26" idx="0"/>
          </p:cNvCxnSpPr>
          <p:nvPr/>
        </p:nvCxnSpPr>
        <p:spPr>
          <a:xfrm>
            <a:off x="6758209" y="2932498"/>
            <a:ext cx="866457" cy="969434"/>
          </a:xfrm>
          <a:prstGeom prst="straightConnector1">
            <a:avLst/>
          </a:prstGeom>
          <a:ln w="57150">
            <a:solidFill>
              <a:srgbClr val="FFC000"/>
            </a:solidFill>
            <a:headEnd type="arrow" w="med" len="med"/>
            <a:tailEnd type="none" w="med" len="med"/>
          </a:ln>
          <a:effectLst>
            <a:outerShdw blurRad="1524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stCxn id="25" idx="2"/>
            <a:endCxn id="27" idx="0"/>
          </p:cNvCxnSpPr>
          <p:nvPr/>
        </p:nvCxnSpPr>
        <p:spPr>
          <a:xfrm flipH="1">
            <a:off x="5611270" y="2890119"/>
            <a:ext cx="436069" cy="998646"/>
          </a:xfrm>
          <a:prstGeom prst="straightConnector1">
            <a:avLst/>
          </a:prstGeom>
          <a:ln w="57150">
            <a:solidFill>
              <a:srgbClr val="FFC000"/>
            </a:solidFill>
            <a:headEnd type="arrow" w="med" len="med"/>
            <a:tailEnd type="none" w="med" len="med"/>
          </a:ln>
          <a:effectLst>
            <a:outerShdw blurRad="1524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endCxn id="4" idx="0"/>
          </p:cNvCxnSpPr>
          <p:nvPr/>
        </p:nvCxnSpPr>
        <p:spPr>
          <a:xfrm flipH="1">
            <a:off x="3276519" y="2968551"/>
            <a:ext cx="2174074" cy="920214"/>
          </a:xfrm>
          <a:prstGeom prst="straightConnector1">
            <a:avLst/>
          </a:prstGeom>
          <a:ln w="57150">
            <a:solidFill>
              <a:srgbClr val="FFC000"/>
            </a:solidFill>
            <a:headEnd type="arrow" w="med" len="med"/>
            <a:tailEnd type="none" w="med" len="med"/>
          </a:ln>
          <a:effectLst>
            <a:outerShdw blurRad="1524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5330299" y="573198"/>
            <a:ext cx="1645362" cy="679774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3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Object</a:t>
            </a:r>
          </a:p>
        </p:txBody>
      </p:sp>
      <p:cxnSp>
        <p:nvCxnSpPr>
          <p:cNvPr id="21" name="Straight Arrow Connector 20"/>
          <p:cNvCxnSpPr/>
          <p:nvPr/>
        </p:nvCxnSpPr>
        <p:spPr>
          <a:xfrm flipH="1">
            <a:off x="6099350" y="1315186"/>
            <a:ext cx="4875" cy="792619"/>
          </a:xfrm>
          <a:prstGeom prst="straightConnector1">
            <a:avLst/>
          </a:prstGeom>
          <a:ln w="57150">
            <a:solidFill>
              <a:srgbClr val="FFC000"/>
            </a:solidFill>
            <a:headEnd type="arrow" w="med" len="med"/>
            <a:tailEnd type="none" w="med" len="med"/>
          </a:ln>
          <a:effectLst>
            <a:outerShdw blurRad="1524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8472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0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93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1672038" y="3092817"/>
            <a:ext cx="9022022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000" dirty="0">
                <a:latin typeface="Segoe UI" panose="020B0502040204020203" pitchFamily="34" charset="0"/>
                <a:cs typeface="Segoe UI" panose="020B0502040204020203" pitchFamily="34" charset="0"/>
              </a:rPr>
              <a:t>Why is class inheritance </a:t>
            </a:r>
            <a:r>
              <a:rPr lang="en-US" sz="5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useful</a:t>
            </a:r>
            <a:r>
              <a:rPr lang="en-US" sz="5000" dirty="0">
                <a:latin typeface="Segoe UI" panose="020B0502040204020203" pitchFamily="34" charset="0"/>
                <a:cs typeface="Segoe UI" panose="020B0502040204020203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32200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94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4986" y="512611"/>
            <a:ext cx="7641707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Provide a template for class definition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972418" y="1954554"/>
            <a:ext cx="1370620" cy="679774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3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Curve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124023" y="5116548"/>
            <a:ext cx="2079458" cy="679774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3000" dirty="0" err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LineCurve</a:t>
            </a:r>
            <a:endParaRPr lang="en-US" sz="3000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698385" y="5116548"/>
            <a:ext cx="1918687" cy="679774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3000" dirty="0" err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ArcCurve</a:t>
            </a:r>
            <a:endParaRPr lang="en-US" sz="3000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094255" y="5116548"/>
            <a:ext cx="2372342" cy="679774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3000" dirty="0" err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NurbsCurve</a:t>
            </a:r>
            <a:endParaRPr lang="en-US" sz="3000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943780" y="5116548"/>
            <a:ext cx="2054648" cy="679774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3000" dirty="0" err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PolyCurve</a:t>
            </a:r>
            <a:endParaRPr lang="en-US" sz="3000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604175" y="1601944"/>
            <a:ext cx="4592924" cy="1246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dirty="0">
                <a:latin typeface="Consolas" panose="020B0609020204030204" pitchFamily="49" charset="0"/>
                <a:cs typeface="Consolas" panose="020B0609020204030204" pitchFamily="49" charset="0"/>
              </a:rPr>
              <a:t>Degree, Dimension, Domain</a:t>
            </a:r>
          </a:p>
          <a:p>
            <a:r>
              <a:rPr lang="en-US" sz="2500" dirty="0" err="1">
                <a:latin typeface="Consolas" panose="020B0609020204030204" pitchFamily="49" charset="0"/>
                <a:cs typeface="Consolas" panose="020B0609020204030204" pitchFamily="49" charset="0"/>
              </a:rPr>
              <a:t>ClosestPoint</a:t>
            </a:r>
            <a:r>
              <a:rPr lang="en-US" sz="2500" dirty="0"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  <a:p>
            <a:r>
              <a:rPr lang="en-US" sz="2500" dirty="0" err="1">
                <a:latin typeface="Consolas" panose="020B0609020204030204" pitchFamily="49" charset="0"/>
                <a:cs typeface="Consolas" panose="020B0609020204030204" pitchFamily="49" charset="0"/>
              </a:rPr>
              <a:t>PointAt</a:t>
            </a:r>
            <a:r>
              <a:rPr lang="en-US" sz="2500" dirty="0"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</p:txBody>
      </p:sp>
      <p:cxnSp>
        <p:nvCxnSpPr>
          <p:cNvPr id="31" name="Straight Arrow Connector 30"/>
          <p:cNvCxnSpPr/>
          <p:nvPr/>
        </p:nvCxnSpPr>
        <p:spPr>
          <a:xfrm flipH="1">
            <a:off x="2103350" y="2848439"/>
            <a:ext cx="2290978" cy="2177600"/>
          </a:xfrm>
          <a:prstGeom prst="straightConnector1">
            <a:avLst/>
          </a:prstGeom>
          <a:ln w="57150">
            <a:solidFill>
              <a:srgbClr val="FFC000"/>
            </a:solidFill>
            <a:headEnd type="arrow" w="med" len="med"/>
            <a:tailEnd type="none" w="med" len="med"/>
          </a:ln>
          <a:effectLst>
            <a:outerShdw blurRad="1524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4655465" y="2848439"/>
            <a:ext cx="2264" cy="2177600"/>
          </a:xfrm>
          <a:prstGeom prst="straightConnector1">
            <a:avLst/>
          </a:prstGeom>
          <a:ln w="57150">
            <a:solidFill>
              <a:srgbClr val="FFC000"/>
            </a:solidFill>
            <a:headEnd type="arrow" w="med" len="med"/>
            <a:tailEnd type="none" w="med" len="med"/>
          </a:ln>
          <a:effectLst>
            <a:outerShdw blurRad="1524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4918866" y="2848439"/>
            <a:ext cx="2293241" cy="2177600"/>
          </a:xfrm>
          <a:prstGeom prst="straightConnector1">
            <a:avLst/>
          </a:prstGeom>
          <a:ln w="57150">
            <a:solidFill>
              <a:srgbClr val="FFC000"/>
            </a:solidFill>
            <a:headEnd type="arrow" w="med" len="med"/>
            <a:tailEnd type="none" w="med" len="med"/>
          </a:ln>
          <a:effectLst>
            <a:outerShdw blurRad="1524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5223667" y="2848439"/>
            <a:ext cx="4625163" cy="2177600"/>
          </a:xfrm>
          <a:prstGeom prst="straightConnector1">
            <a:avLst/>
          </a:prstGeom>
          <a:ln w="57150">
            <a:solidFill>
              <a:srgbClr val="FFC000"/>
            </a:solidFill>
            <a:headEnd type="arrow" w="med" len="med"/>
            <a:tailEnd type="none" w="med" len="med"/>
          </a:ln>
          <a:effectLst>
            <a:outerShdw blurRad="1524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7156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95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4986" y="512611"/>
            <a:ext cx="7641707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Provide a template for class definition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0458" y="2420826"/>
            <a:ext cx="11753070" cy="3095820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360000"/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class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MyGrasshopperComponent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: 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GH_Component</a:t>
            </a:r>
            <a:endParaRPr lang="en-US" sz="1700" dirty="0">
              <a:solidFill>
                <a:srgbClr val="04CA7D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3600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3600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protected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override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void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RegisterInputParams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GH_Component</a:t>
            </a:r>
            <a:r>
              <a:rPr lang="en-US" sz="1700" dirty="0" err="1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GH_OutputParamManager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pManager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</a:t>
            </a:r>
          </a:p>
          <a:p>
            <a:pPr defTabSz="3600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{ }</a:t>
            </a:r>
          </a:p>
          <a:p>
            <a:pPr defTabSz="360000"/>
            <a:endParaRPr lang="en-US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3600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protected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override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void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RegisterOutputParams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GH_Component</a:t>
            </a:r>
            <a:r>
              <a:rPr lang="en-US" sz="1700" dirty="0" err="1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GH_OutputParamManager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pManager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</a:t>
            </a:r>
          </a:p>
          <a:p>
            <a:pPr defTabSz="3600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{ }</a:t>
            </a:r>
          </a:p>
          <a:p>
            <a:pPr defTabSz="360000"/>
            <a:endParaRPr lang="en-US" sz="17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3600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protected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override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void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SolveInstance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IGH_DataAccess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DA) </a:t>
            </a:r>
          </a:p>
          <a:p>
            <a:pPr defTabSz="3600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{ }</a:t>
            </a:r>
          </a:p>
          <a:p>
            <a:pPr defTabSz="3600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4986" y="1143553"/>
            <a:ext cx="105272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The class definitions for our GH plugin components are based on the </a:t>
            </a:r>
            <a:r>
              <a:rPr lang="en-US" dirty="0" err="1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GH_Component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 class “template”</a:t>
            </a:r>
          </a:p>
          <a:p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This is how Grasshopper can automatically “recognizes” our components when the .</a:t>
            </a:r>
            <a:r>
              <a:rPr lang="en-US" dirty="0" err="1">
                <a:latin typeface="Segoe UI" panose="020B0502040204020203" pitchFamily="34" charset="0"/>
                <a:cs typeface="Segoe UI" panose="020B0502040204020203" pitchFamily="34" charset="0"/>
              </a:rPr>
              <a:t>gha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 file is installed</a:t>
            </a:r>
          </a:p>
        </p:txBody>
      </p:sp>
    </p:spTree>
    <p:extLst>
      <p:ext uri="{BB962C8B-B14F-4D97-AF65-F5344CB8AC3E}">
        <p14:creationId xmlns:p14="http://schemas.microsoft.com/office/powerpoint/2010/main" val="1800369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96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4986" y="512611"/>
            <a:ext cx="672305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Re-use codes from the base class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5398" y="2029074"/>
            <a:ext cx="11753070" cy="3095820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360000"/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class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MyFirstGrasshopperComponent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: 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GH_Component</a:t>
            </a:r>
            <a:endParaRPr lang="en-US" sz="1700" dirty="0">
              <a:solidFill>
                <a:srgbClr val="04CA7D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3600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3600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...</a:t>
            </a:r>
          </a:p>
          <a:p>
            <a:pPr defTabSz="3600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protected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override</a:t>
            </a:r>
            <a:r>
              <a:rPr lang="en-US" sz="1700" dirty="0">
                <a:solidFill>
                  <a:schemeClr val="accent1">
                    <a:lumMod val="40000"/>
                    <a:lumOff val="60000"/>
                  </a:schemeClr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void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SolveInstance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IGH_DataAccess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DA) </a:t>
            </a:r>
          </a:p>
          <a:p>
            <a:pPr defTabSz="3600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{ </a:t>
            </a:r>
          </a:p>
          <a:p>
            <a:pPr defTabSz="3600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...</a:t>
            </a:r>
          </a:p>
          <a:p>
            <a:pPr defTabSz="3600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	 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AddRuntimeMessage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sz="17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GH_RuntimeMessageLevel</a:t>
            </a:r>
            <a:r>
              <a:rPr lang="en-US" sz="17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.Error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,</a:t>
            </a:r>
            <a:r>
              <a:rPr lang="en-US" sz="1600" dirty="0"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“Check the inputs, you idiot!”</a:t>
            </a:r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);</a:t>
            </a:r>
          </a:p>
          <a:p>
            <a:pPr defTabSz="3600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    ...</a:t>
            </a:r>
          </a:p>
          <a:p>
            <a:pPr defTabSz="3600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}</a:t>
            </a:r>
          </a:p>
          <a:p>
            <a:pPr defTabSz="3600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...</a:t>
            </a:r>
          </a:p>
          <a:p>
            <a:pPr defTabSz="360000"/>
            <a:r>
              <a:rPr lang="en-US" sz="17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105784" y="3640781"/>
            <a:ext cx="2060203" cy="425302"/>
          </a:xfrm>
          <a:prstGeom prst="roundRect">
            <a:avLst/>
          </a:prstGeom>
          <a:noFill/>
          <a:ln>
            <a:solidFill>
              <a:srgbClr val="FFFF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Arrow Connector 4"/>
          <p:cNvCxnSpPr/>
          <p:nvPr/>
        </p:nvCxnSpPr>
        <p:spPr>
          <a:xfrm flipH="1" flipV="1">
            <a:off x="2636874" y="4204307"/>
            <a:ext cx="529113" cy="1063256"/>
          </a:xfrm>
          <a:prstGeom prst="straightConnector1">
            <a:avLst/>
          </a:prstGeom>
          <a:ln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636873" y="5267563"/>
            <a:ext cx="92291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This function was defined in the base </a:t>
            </a:r>
            <a:r>
              <a:rPr lang="en-US">
                <a:latin typeface="Segoe UI" panose="020B0502040204020203" pitchFamily="34" charset="0"/>
                <a:cs typeface="Segoe UI" panose="020B0502040204020203" pitchFamily="34" charset="0"/>
              </a:rPr>
              <a:t>class GH_Component and can be readily used by us</a:t>
            </a:r>
            <a:endParaRPr 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6576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  <p:bldP spid="8" grpId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97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715107" y="477208"/>
            <a:ext cx="3362780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“Polymorphism”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07271" y="1182155"/>
            <a:ext cx="7215565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700" dirty="0">
                <a:latin typeface="Segoe UI" panose="020B0502040204020203" pitchFamily="34" charset="0"/>
                <a:cs typeface="Segoe UI" panose="020B0502040204020203" pitchFamily="34" charset="0"/>
              </a:rPr>
              <a:t>Provides a common interface for related types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06763" y="4176153"/>
            <a:ext cx="1251249" cy="602830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25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Curve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756126" y="3731425"/>
            <a:ext cx="1898352" cy="602830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2500" dirty="0" err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LineCurve</a:t>
            </a:r>
            <a:endParaRPr lang="en-US" sz="2500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56126" y="2924169"/>
            <a:ext cx="1751583" cy="602830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2500" dirty="0" err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ArcCurve</a:t>
            </a:r>
            <a:endParaRPr lang="en-US" sz="2500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34819" y="4538681"/>
            <a:ext cx="2165728" cy="602830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2500" dirty="0" err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NurbsCurve</a:t>
            </a:r>
            <a:endParaRPr lang="en-US" sz="2500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34819" y="5345937"/>
            <a:ext cx="1875703" cy="602830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2500" dirty="0" err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PolyCurve</a:t>
            </a:r>
            <a:endParaRPr lang="en-US" sz="2500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6" name="Straight Arrow Connector 15"/>
          <p:cNvCxnSpPr>
            <a:endCxn id="9" idx="1"/>
          </p:cNvCxnSpPr>
          <p:nvPr/>
        </p:nvCxnSpPr>
        <p:spPr>
          <a:xfrm flipV="1">
            <a:off x="1497027" y="3225584"/>
            <a:ext cx="1259099" cy="807256"/>
          </a:xfrm>
          <a:prstGeom prst="straightConnector1">
            <a:avLst/>
          </a:prstGeom>
          <a:ln w="57150">
            <a:solidFill>
              <a:srgbClr val="FFC000"/>
            </a:solidFill>
            <a:headEnd type="arrow" w="med" len="med"/>
            <a:tailEnd type="none" w="med" len="med"/>
          </a:ln>
          <a:effectLst>
            <a:outerShdw blurRad="1524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endCxn id="8" idx="1"/>
          </p:cNvCxnSpPr>
          <p:nvPr/>
        </p:nvCxnSpPr>
        <p:spPr>
          <a:xfrm flipV="1">
            <a:off x="1755972" y="4032840"/>
            <a:ext cx="1000154" cy="301416"/>
          </a:xfrm>
          <a:prstGeom prst="straightConnector1">
            <a:avLst/>
          </a:prstGeom>
          <a:ln w="57150">
            <a:solidFill>
              <a:srgbClr val="FFC000"/>
            </a:solidFill>
            <a:headEnd type="arrow" w="med" len="med"/>
            <a:tailEnd type="none" w="med" len="med"/>
          </a:ln>
          <a:effectLst>
            <a:outerShdw blurRad="1524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endCxn id="10" idx="1"/>
          </p:cNvCxnSpPr>
          <p:nvPr/>
        </p:nvCxnSpPr>
        <p:spPr>
          <a:xfrm>
            <a:off x="1755972" y="4704446"/>
            <a:ext cx="978847" cy="135650"/>
          </a:xfrm>
          <a:prstGeom prst="straightConnector1">
            <a:avLst/>
          </a:prstGeom>
          <a:ln w="57150">
            <a:solidFill>
              <a:srgbClr val="FFC000"/>
            </a:solidFill>
            <a:headEnd type="arrow" w="med" len="med"/>
            <a:tailEnd type="none" w="med" len="med"/>
          </a:ln>
          <a:effectLst>
            <a:outerShdw blurRad="1524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endCxn id="12" idx="1"/>
          </p:cNvCxnSpPr>
          <p:nvPr/>
        </p:nvCxnSpPr>
        <p:spPr>
          <a:xfrm>
            <a:off x="1497027" y="4931023"/>
            <a:ext cx="1237792" cy="716329"/>
          </a:xfrm>
          <a:prstGeom prst="straightConnector1">
            <a:avLst/>
          </a:prstGeom>
          <a:ln w="57150">
            <a:solidFill>
              <a:srgbClr val="FFC000"/>
            </a:solidFill>
            <a:headEnd type="arrow" w="med" len="med"/>
            <a:tailEnd type="none" w="med" len="med"/>
          </a:ln>
          <a:effectLst>
            <a:outerShdw blurRad="1524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5319809" y="2726937"/>
            <a:ext cx="6399860" cy="1449216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360000"/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void</a:t>
            </a:r>
            <a:r>
              <a:rPr lang="en-US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MoveCurve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sz="2000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Curve</a:t>
            </a:r>
            <a:r>
              <a:rPr lang="en-US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curve)</a:t>
            </a:r>
          </a:p>
          <a:p>
            <a:pPr defTabSz="3600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3600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...</a:t>
            </a:r>
          </a:p>
          <a:p>
            <a:pPr defTabSz="360000"/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  <a:r>
              <a:rPr lang="en-US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319809" y="4602036"/>
            <a:ext cx="6399860" cy="1756992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360000"/>
            <a:r>
              <a:rPr lang="en-US" sz="20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ArcCurve</a:t>
            </a:r>
            <a:r>
              <a:rPr lang="en-US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myArcCurve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</a:t>
            </a:r>
            <a:r>
              <a:rPr lang="en-US" sz="20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new</a:t>
            </a:r>
            <a:r>
              <a:rPr lang="en-US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ArcCurve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(...);</a:t>
            </a:r>
          </a:p>
          <a:p>
            <a:pPr defTabSz="360000"/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MoveCurve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myArcCurve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);</a:t>
            </a:r>
          </a:p>
          <a:p>
            <a:pPr defTabSz="360000"/>
            <a:endParaRPr lang="en-US" sz="2000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360000"/>
            <a:r>
              <a:rPr lang="en-US" sz="20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LineCurve</a:t>
            </a:r>
            <a:r>
              <a:rPr lang="en-US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myLineCurve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</a:t>
            </a:r>
            <a:r>
              <a:rPr lang="en-US" sz="2000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new</a:t>
            </a:r>
            <a:r>
              <a:rPr lang="en-US" sz="2000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sz="2000" dirty="0" err="1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LineCurve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(...);</a:t>
            </a:r>
          </a:p>
          <a:p>
            <a:pPr defTabSz="360000"/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MoveCurve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sz="2000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myLineCurve</a:t>
            </a:r>
            <a:r>
              <a:rPr lang="en-US" sz="2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);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607270" y="1644222"/>
            <a:ext cx="612994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latin typeface="Segoe UI" panose="020B0502040204020203" pitchFamily="34" charset="0"/>
                <a:cs typeface="Segoe UI" panose="020B0502040204020203" pitchFamily="34" charset="0"/>
              </a:rPr>
              <a:t>e.g. if a function asks for an input of type Curve,</a:t>
            </a:r>
          </a:p>
          <a:p>
            <a:r>
              <a:rPr lang="en-US" sz="2200" dirty="0">
                <a:latin typeface="Segoe UI" panose="020B0502040204020203" pitchFamily="34" charset="0"/>
                <a:cs typeface="Segoe UI" panose="020B0502040204020203" pitchFamily="34" charset="0"/>
              </a:rPr>
              <a:t>we can also input any type derived from Curve</a:t>
            </a:r>
          </a:p>
        </p:txBody>
      </p:sp>
    </p:spTree>
    <p:extLst>
      <p:ext uri="{BB962C8B-B14F-4D97-AF65-F5344CB8AC3E}">
        <p14:creationId xmlns:p14="http://schemas.microsoft.com/office/powerpoint/2010/main" val="3647266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8" grpId="0" animBg="1"/>
      <p:bldP spid="9" grpId="0" animBg="1"/>
      <p:bldP spid="10" grpId="0" animBg="1"/>
      <p:bldP spid="12" grpId="0" animBg="1"/>
      <p:bldP spid="29" grpId="0" animBg="1"/>
      <p:bldP spid="30" grpId="0" animBg="1"/>
      <p:bldP spid="17" grpId="0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" y="2890295"/>
            <a:ext cx="121919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err="1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Struct</a:t>
            </a:r>
            <a:endParaRPr lang="en-US" sz="6000" dirty="0">
              <a:solidFill>
                <a:srgbClr val="FFAA5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703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0080" y="447379"/>
            <a:ext cx="523951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dirty="0" err="1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struct</a:t>
            </a:r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500" dirty="0">
                <a:latin typeface="Segoe UI" panose="020B0502040204020203" pitchFamily="34" charset="0"/>
                <a:cs typeface="Segoe UI" panose="020B0502040204020203" pitchFamily="34" charset="0"/>
              </a:rPr>
              <a:t>is</a:t>
            </a:r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500" dirty="0">
                <a:latin typeface="Segoe UI" panose="020B0502040204020203" pitchFamily="34" charset="0"/>
                <a:cs typeface="Segoe UI" panose="020B0502040204020203" pitchFamily="34" charset="0"/>
              </a:rPr>
              <a:t>similar to </a:t>
            </a:r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class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99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40080" y="2274806"/>
            <a:ext cx="10936224" cy="3819095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360000"/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struct</a:t>
            </a:r>
            <a:r>
              <a:rPr lang="en-US" dirty="0">
                <a:solidFill>
                  <a:srgbClr val="92D050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Point3d</a:t>
            </a:r>
          </a:p>
          <a:p>
            <a:pPr defTabSz="3600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3600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X;</a:t>
            </a:r>
          </a:p>
          <a:p>
            <a:pPr defTabSz="3600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Y;</a:t>
            </a:r>
          </a:p>
          <a:p>
            <a:pPr defTabSz="3600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dirty="0">
                <a:solidFill>
                  <a:srgbClr val="F38F8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Z;</a:t>
            </a:r>
          </a:p>
          <a:p>
            <a:pPr defTabSz="360000"/>
            <a:endParaRPr lang="en-US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3600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Point3d() { ... }</a:t>
            </a:r>
          </a:p>
          <a:p>
            <a:pPr defTabSz="3600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Point3d(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X,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Y,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Z) { ... }</a:t>
            </a:r>
          </a:p>
          <a:p>
            <a:pPr defTabSz="360000"/>
            <a:endParaRPr lang="en-US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3600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</a:t>
            </a:r>
            <a:r>
              <a:rPr lang="en-US" dirty="0">
                <a:solidFill>
                  <a:srgbClr val="4F9CE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public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DistanceTo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Point3d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other) { ... }</a:t>
            </a:r>
          </a:p>
          <a:p>
            <a:pPr defTabSz="360000"/>
            <a:endParaRPr lang="en-US" dirty="0">
              <a:solidFill>
                <a:schemeClr val="tx1"/>
              </a:solidFill>
              <a:latin typeface="PragmataPro" panose="02000509030000020004" pitchFamily="49" charset="0"/>
              <a:cs typeface="PragmataPro" panose="02000509030000020004" pitchFamily="49" charset="0"/>
            </a:endParaRPr>
          </a:p>
          <a:p>
            <a:pPr defTabSz="3600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  ...</a:t>
            </a:r>
          </a:p>
          <a:p>
            <a:pPr defTabSz="360000"/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0080" y="1311721"/>
            <a:ext cx="83850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Segoe UI" panose="020B0502040204020203" pitchFamily="34" charset="0"/>
                <a:cs typeface="Segoe UI" panose="020B0502040204020203" pitchFamily="34" charset="0"/>
              </a:rPr>
              <a:t>For example: </a:t>
            </a:r>
          </a:p>
          <a:p>
            <a:r>
              <a:rPr lang="en-US" sz="2200" dirty="0">
                <a:latin typeface="Segoe UI" panose="020B0502040204020203" pitchFamily="34" charset="0"/>
                <a:cs typeface="Segoe UI" panose="020B0502040204020203" pitchFamily="34" charset="0"/>
              </a:rPr>
              <a:t>Point3d (defined by </a:t>
            </a:r>
            <a:r>
              <a:rPr lang="en-US" sz="2200" dirty="0" err="1">
                <a:latin typeface="Segoe UI" panose="020B0502040204020203" pitchFamily="34" charset="0"/>
                <a:cs typeface="Segoe UI" panose="020B0502040204020203" pitchFamily="34" charset="0"/>
              </a:rPr>
              <a:t>RhinoCommon</a:t>
            </a:r>
            <a:r>
              <a:rPr lang="en-US" sz="2200" dirty="0">
                <a:latin typeface="Segoe UI" panose="020B0502040204020203" pitchFamily="34" charset="0"/>
                <a:cs typeface="Segoe UI" panose="020B0502040204020203" pitchFamily="34" charset="0"/>
              </a:rPr>
              <a:t>) is actually a </a:t>
            </a:r>
            <a:r>
              <a:rPr lang="en-US" sz="2200" dirty="0" err="1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struct</a:t>
            </a:r>
            <a:r>
              <a:rPr lang="en-US" sz="2200" dirty="0">
                <a:latin typeface="Segoe UI" panose="020B0502040204020203" pitchFamily="34" charset="0"/>
                <a:cs typeface="Segoe UI" panose="020B0502040204020203" pitchFamily="34" charset="0"/>
              </a:rPr>
              <a:t>, not a class</a:t>
            </a:r>
          </a:p>
        </p:txBody>
      </p:sp>
    </p:spTree>
    <p:extLst>
      <p:ext uri="{BB962C8B-B14F-4D97-AF65-F5344CB8AC3E}">
        <p14:creationId xmlns:p14="http://schemas.microsoft.com/office/powerpoint/2010/main" val="688954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10065</TotalTime>
  <Words>3677</Words>
  <Application>Microsoft Office PowerPoint</Application>
  <PresentationFormat>Widescreen</PresentationFormat>
  <Paragraphs>1618</Paragraphs>
  <Slides>122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122</vt:i4>
      </vt:variant>
    </vt:vector>
  </HeadingPairs>
  <TitlesOfParts>
    <vt:vector size="135" baseType="lpstr">
      <vt:lpstr>Segoe UI</vt:lpstr>
      <vt:lpstr>Iosevka</vt:lpstr>
      <vt:lpstr>Consolas</vt:lpstr>
      <vt:lpstr>Calibri</vt:lpstr>
      <vt:lpstr>Arial</vt:lpstr>
      <vt:lpstr>Roboto Condensed</vt:lpstr>
      <vt:lpstr>PragmataPro</vt:lpstr>
      <vt:lpstr>Wingdings 3</vt:lpstr>
      <vt:lpstr>Century Gothic</vt:lpstr>
      <vt:lpstr>Wingdings</vt:lpstr>
      <vt:lpstr>Segoe UI Black</vt:lpstr>
      <vt:lpstr>Segoe WP Black</vt:lpstr>
      <vt:lpstr>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Long Nguyen</dc:creator>
  <cp:lastModifiedBy>Long Nguyen</cp:lastModifiedBy>
  <cp:revision>786</cp:revision>
  <dcterms:created xsi:type="dcterms:W3CDTF">2015-03-01T18:30:11Z</dcterms:created>
  <dcterms:modified xsi:type="dcterms:W3CDTF">2018-04-27T15:37:54Z</dcterms:modified>
</cp:coreProperties>
</file>